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charts/chart4.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3.xml" ContentType="application/vnd.openxmlformats-officedocument.themeOverride+xml"/>
  <Override PartName="/ppt/charts/chart5.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4.xml" ContentType="application/vnd.openxmlformats-officedocument.themeOverride+xml"/>
  <Override PartName="/ppt/charts/chart6.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5.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4260" r:id="rId1"/>
  </p:sldMasterIdLst>
  <p:notesMasterIdLst>
    <p:notesMasterId r:id="rId3"/>
  </p:notesMasterIdLst>
  <p:handoutMasterIdLst>
    <p:handoutMasterId r:id="rId4"/>
  </p:handoutMasterIdLst>
  <p:sldIdLst>
    <p:sldId id="256" r:id="rId2"/>
  </p:sldIdLst>
  <p:sldSz cx="43891200" cy="32918400"/>
  <p:notesSz cx="7010400" cy="9271000"/>
  <p:custDataLst>
    <p:tags r:id="rId5"/>
  </p:custDataLst>
  <p:defaultTextStyle>
    <a:defPPr>
      <a:defRPr lang="en-US"/>
    </a:defPPr>
    <a:lvl1pPr marL="0" algn="l" defTabSz="3756396" rtl="0" eaLnBrk="1" latinLnBrk="0" hangingPunct="1">
      <a:defRPr sz="7400" kern="1200">
        <a:solidFill>
          <a:schemeClr val="tx1"/>
        </a:solidFill>
        <a:latin typeface="+mn-lt"/>
        <a:ea typeface="+mn-ea"/>
        <a:cs typeface="+mn-cs"/>
      </a:defRPr>
    </a:lvl1pPr>
    <a:lvl2pPr marL="1878198" algn="l" defTabSz="3756396" rtl="0" eaLnBrk="1" latinLnBrk="0" hangingPunct="1">
      <a:defRPr sz="7400" kern="1200">
        <a:solidFill>
          <a:schemeClr val="tx1"/>
        </a:solidFill>
        <a:latin typeface="+mn-lt"/>
        <a:ea typeface="+mn-ea"/>
        <a:cs typeface="+mn-cs"/>
      </a:defRPr>
    </a:lvl2pPr>
    <a:lvl3pPr marL="3756396" algn="l" defTabSz="3756396" rtl="0" eaLnBrk="1" latinLnBrk="0" hangingPunct="1">
      <a:defRPr sz="7400" kern="1200">
        <a:solidFill>
          <a:schemeClr val="tx1"/>
        </a:solidFill>
        <a:latin typeface="+mn-lt"/>
        <a:ea typeface="+mn-ea"/>
        <a:cs typeface="+mn-cs"/>
      </a:defRPr>
    </a:lvl3pPr>
    <a:lvl4pPr marL="5634594" algn="l" defTabSz="3756396" rtl="0" eaLnBrk="1" latinLnBrk="0" hangingPunct="1">
      <a:defRPr sz="7400" kern="1200">
        <a:solidFill>
          <a:schemeClr val="tx1"/>
        </a:solidFill>
        <a:latin typeface="+mn-lt"/>
        <a:ea typeface="+mn-ea"/>
        <a:cs typeface="+mn-cs"/>
      </a:defRPr>
    </a:lvl4pPr>
    <a:lvl5pPr marL="7512797" algn="l" defTabSz="3756396" rtl="0" eaLnBrk="1" latinLnBrk="0" hangingPunct="1">
      <a:defRPr sz="7400" kern="1200">
        <a:solidFill>
          <a:schemeClr val="tx1"/>
        </a:solidFill>
        <a:latin typeface="+mn-lt"/>
        <a:ea typeface="+mn-ea"/>
        <a:cs typeface="+mn-cs"/>
      </a:defRPr>
    </a:lvl5pPr>
    <a:lvl6pPr marL="9390995" algn="l" defTabSz="3756396" rtl="0" eaLnBrk="1" latinLnBrk="0" hangingPunct="1">
      <a:defRPr sz="7400" kern="1200">
        <a:solidFill>
          <a:schemeClr val="tx1"/>
        </a:solidFill>
        <a:latin typeface="+mn-lt"/>
        <a:ea typeface="+mn-ea"/>
        <a:cs typeface="+mn-cs"/>
      </a:defRPr>
    </a:lvl6pPr>
    <a:lvl7pPr marL="11269197" algn="l" defTabSz="3756396" rtl="0" eaLnBrk="1" latinLnBrk="0" hangingPunct="1">
      <a:defRPr sz="7400" kern="1200">
        <a:solidFill>
          <a:schemeClr val="tx1"/>
        </a:solidFill>
        <a:latin typeface="+mn-lt"/>
        <a:ea typeface="+mn-ea"/>
        <a:cs typeface="+mn-cs"/>
      </a:defRPr>
    </a:lvl7pPr>
    <a:lvl8pPr marL="13147394" algn="l" defTabSz="3756396" rtl="0" eaLnBrk="1" latinLnBrk="0" hangingPunct="1">
      <a:defRPr sz="7400" kern="1200">
        <a:solidFill>
          <a:schemeClr val="tx1"/>
        </a:solidFill>
        <a:latin typeface="+mn-lt"/>
        <a:ea typeface="+mn-ea"/>
        <a:cs typeface="+mn-cs"/>
      </a:defRPr>
    </a:lvl8pPr>
    <a:lvl9pPr marL="15025593" algn="l" defTabSz="3756396" rtl="0" eaLnBrk="1" latinLnBrk="0" hangingPunct="1">
      <a:defRPr sz="7400" kern="1200">
        <a:solidFill>
          <a:schemeClr val="tx1"/>
        </a:solidFill>
        <a:latin typeface="+mn-lt"/>
        <a:ea typeface="+mn-ea"/>
        <a:cs typeface="+mn-cs"/>
      </a:defRPr>
    </a:lvl9pPr>
  </p:defaultTextStyle>
  <p:extLst>
    <p:ext uri="{EFAFB233-063F-42B5-8137-9DF3F51BA10A}">
      <p15:sldGuideLst xmlns:p15="http://schemas.microsoft.com/office/powerpoint/2012/main">
        <p15:guide id="2" pos="19224" userDrawn="1">
          <p15:clr>
            <a:srgbClr val="A4A3A4"/>
          </p15:clr>
        </p15:guide>
        <p15:guide id="3" orient="horz" pos="1036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5A5A"/>
    <a:srgbClr val="00FF00"/>
    <a:srgbClr val="C4EFFF"/>
    <a:srgbClr val="D9D9D9"/>
    <a:srgbClr val="F2AA40"/>
    <a:srgbClr val="00CC00"/>
    <a:srgbClr val="ECEDD1"/>
    <a:srgbClr val="FFFFCC"/>
    <a:srgbClr val="F2CCCC"/>
    <a:srgbClr val="6BDB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6729" autoAdjust="0"/>
    <p:restoredTop sz="97801" autoAdjust="0"/>
  </p:normalViewPr>
  <p:slideViewPr>
    <p:cSldViewPr snapToGrid="0">
      <p:cViewPr>
        <p:scale>
          <a:sx n="86" d="100"/>
          <a:sy n="86" d="100"/>
        </p:scale>
        <p:origin x="-8844" y="-9468"/>
      </p:cViewPr>
      <p:guideLst>
        <p:guide pos="19224"/>
        <p:guide orient="horz" pos="10368"/>
      </p:guideLst>
    </p:cSldViewPr>
  </p:slideViewPr>
  <p:outlineViewPr>
    <p:cViewPr>
      <p:scale>
        <a:sx n="33" d="100"/>
        <a:sy n="33" d="100"/>
      </p:scale>
      <p:origin x="0" y="0"/>
    </p:cViewPr>
  </p:outlin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tags" Target="tags/tag1.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1" Type="http://schemas.openxmlformats.org/officeDocument/2006/relationships/oleObject" Target="file:///X:\GitHub\autodrive\rpi\logs\pid-vehicle\0.5-0-0.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2.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3137617057127118"/>
          <c:y val="3.8930096788889854E-2"/>
          <c:w val="0.7984657010466284"/>
          <c:h val="0.65747647253552766"/>
        </c:manualLayout>
      </c:layout>
      <c:scatterChart>
        <c:scatterStyle val="lineMarker"/>
        <c:varyColors val="0"/>
        <c:ser>
          <c:idx val="1"/>
          <c:order val="0"/>
          <c:tx>
            <c:strRef>
              <c:f>Graph!$C$10</c:f>
              <c:strCache>
                <c:ptCount val="1"/>
                <c:pt idx="0">
                  <c:v>Error Avg</c:v>
                </c:pt>
              </c:strCache>
            </c:strRef>
          </c:tx>
          <c:spPr>
            <a:ln w="28800">
              <a:solidFill>
                <a:srgbClr val="FF420E"/>
              </a:solidFill>
              <a:round/>
            </a:ln>
          </c:spPr>
          <c:marker>
            <c:symbol val="diamond"/>
            <c:size val="8"/>
            <c:spPr>
              <a:solidFill>
                <a:srgbClr val="FF420E"/>
              </a:solidFill>
              <a:ln>
                <a:solidFill>
                  <a:srgbClr val="009DD9"/>
                </a:solidFill>
              </a:ln>
            </c:spPr>
          </c:marker>
          <c:dLbls>
            <c:spPr>
              <a:noFill/>
              <a:ln>
                <a:noFill/>
              </a:ln>
              <a:effectLst/>
            </c:spPr>
            <c:dLblPos val="r"/>
            <c:showLegendKey val="0"/>
            <c:showVal val="0"/>
            <c:showCatName val="0"/>
            <c:showSerName val="0"/>
            <c:showPercent val="0"/>
            <c:showBubbleSize val="1"/>
            <c:showLeaderLines val="0"/>
            <c:extLst>
              <c:ext xmlns:c15="http://schemas.microsoft.com/office/drawing/2012/chart" uri="{CE6537A1-D6FC-4f65-9D91-7224C49458BB}">
                <c15:showLeaderLines val="0"/>
              </c:ext>
            </c:extLst>
          </c:dLbls>
          <c:xVal>
            <c:numRef>
              <c:f>Graph!$A$11:$A$17</c:f>
              <c:numCache>
                <c:formatCode>General</c:formatCode>
                <c:ptCount val="7"/>
                <c:pt idx="0">
                  <c:v>0.01</c:v>
                </c:pt>
                <c:pt idx="1">
                  <c:v>2.5000000000000001E-2</c:v>
                </c:pt>
                <c:pt idx="2">
                  <c:v>0.05</c:v>
                </c:pt>
                <c:pt idx="3">
                  <c:v>0.1</c:v>
                </c:pt>
                <c:pt idx="4">
                  <c:v>0.15</c:v>
                </c:pt>
                <c:pt idx="5">
                  <c:v>0.2</c:v>
                </c:pt>
                <c:pt idx="6">
                  <c:v>0.25</c:v>
                </c:pt>
              </c:numCache>
            </c:numRef>
          </c:xVal>
          <c:yVal>
            <c:numRef>
              <c:f>Graph!$C$11:$C$17</c:f>
              <c:numCache>
                <c:formatCode>General</c:formatCode>
                <c:ptCount val="7"/>
                <c:pt idx="0">
                  <c:v>14.177532589417501</c:v>
                </c:pt>
                <c:pt idx="1">
                  <c:v>14.638458767928199</c:v>
                </c:pt>
                <c:pt idx="2">
                  <c:v>13.4594861916928</c:v>
                </c:pt>
                <c:pt idx="3">
                  <c:v>13.159244225546001</c:v>
                </c:pt>
                <c:pt idx="4">
                  <c:v>12.7510234266288</c:v>
                </c:pt>
                <c:pt idx="5">
                  <c:v>11.9752974050067</c:v>
                </c:pt>
                <c:pt idx="6">
                  <c:v>20</c:v>
                </c:pt>
              </c:numCache>
            </c:numRef>
          </c:yVal>
          <c:smooth val="0"/>
          <c:extLst>
            <c:ext xmlns:c16="http://schemas.microsoft.com/office/drawing/2014/chart" uri="{C3380CC4-5D6E-409C-BE32-E72D297353CC}">
              <c16:uniqueId val="{00000001-A1C3-4251-BFF6-1C96196FC2E5}"/>
            </c:ext>
          </c:extLst>
        </c:ser>
        <c:dLbls>
          <c:showLegendKey val="0"/>
          <c:showVal val="0"/>
          <c:showCatName val="0"/>
          <c:showSerName val="0"/>
          <c:showPercent val="0"/>
          <c:showBubbleSize val="0"/>
        </c:dLbls>
        <c:axId val="84060738"/>
        <c:axId val="24051482"/>
      </c:scatterChart>
      <c:valAx>
        <c:axId val="84060738"/>
        <c:scaling>
          <c:orientation val="minMax"/>
          <c:max val="0.26"/>
          <c:min val="0"/>
        </c:scaling>
        <c:delete val="0"/>
        <c:axPos val="b"/>
        <c:majorGridlines/>
        <c:title>
          <c:tx>
            <c:rich>
              <a:bodyPr/>
              <a:lstStyle/>
              <a:p>
                <a:pPr>
                  <a:defRPr/>
                </a:pPr>
                <a:r>
                  <a:rPr lang="es-419"/>
                  <a:t>Ki</a:t>
                </a:r>
              </a:p>
            </c:rich>
          </c:tx>
          <c:layout>
            <c:manualLayout>
              <c:xMode val="edge"/>
              <c:yMode val="edge"/>
              <c:x val="0.50357712809047017"/>
              <c:y val="0.86000360596817294"/>
            </c:manualLayout>
          </c:layout>
          <c:overlay val="0"/>
        </c:title>
        <c:numFmt formatCode="General" sourceLinked="0"/>
        <c:majorTickMark val="none"/>
        <c:minorTickMark val="none"/>
        <c:tickLblPos val="nextTo"/>
        <c:spPr>
          <a:ln>
            <a:solidFill>
              <a:srgbClr val="B3B3B3"/>
            </a:solidFill>
          </a:ln>
        </c:spPr>
        <c:crossAx val="24051482"/>
        <c:crosses val="autoZero"/>
        <c:crossBetween val="midCat"/>
      </c:valAx>
      <c:valAx>
        <c:axId val="24051482"/>
        <c:scaling>
          <c:orientation val="minMax"/>
        </c:scaling>
        <c:delete val="0"/>
        <c:axPos val="l"/>
        <c:majorGridlines>
          <c:spPr>
            <a:ln>
              <a:solidFill>
                <a:srgbClr val="B3B3B3"/>
              </a:solidFill>
            </a:ln>
          </c:spPr>
        </c:majorGridlines>
        <c:numFmt formatCode="General" sourceLinked="0"/>
        <c:majorTickMark val="none"/>
        <c:minorTickMark val="none"/>
        <c:tickLblPos val="nextTo"/>
        <c:spPr>
          <a:ln>
            <a:solidFill>
              <a:srgbClr val="B3B3B3"/>
            </a:solidFill>
          </a:ln>
        </c:spPr>
        <c:crossAx val="84060738"/>
        <c:crossesAt val="0"/>
        <c:crossBetween val="midCat"/>
      </c:valAx>
      <c:spPr>
        <a:noFill/>
        <a:ln w="15875">
          <a:solidFill>
            <a:schemeClr val="tx1"/>
          </a:solidFill>
        </a:ln>
      </c:spPr>
    </c:plotArea>
    <c:plotVisOnly val="1"/>
    <c:dispBlanksAs val="span"/>
    <c:showDLblsOverMax val="1"/>
  </c:chart>
  <c:spPr>
    <a:solidFill>
      <a:srgbClr val="FFFFFF"/>
    </a:solidFill>
    <a:ln>
      <a:noFill/>
    </a:ln>
  </c:spPr>
  <c:txPr>
    <a:bodyPr/>
    <a:lstStyle/>
    <a:p>
      <a:pPr>
        <a:defRPr sz="2400"/>
      </a:pPr>
      <a:endParaRPr lang="es-419"/>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335949256342957"/>
          <c:y val="3.8930096788889854E-2"/>
          <c:w val="0.80753018372703411"/>
          <c:h val="0.67666672578089904"/>
        </c:manualLayout>
      </c:layout>
      <c:scatterChart>
        <c:scatterStyle val="lineMarker"/>
        <c:varyColors val="0"/>
        <c:ser>
          <c:idx val="1"/>
          <c:order val="0"/>
          <c:tx>
            <c:strRef>
              <c:f>Graph!$C$20</c:f>
              <c:strCache>
                <c:ptCount val="1"/>
                <c:pt idx="0">
                  <c:v>Error Avg</c:v>
                </c:pt>
              </c:strCache>
            </c:strRef>
          </c:tx>
          <c:spPr>
            <a:ln w="28800">
              <a:solidFill>
                <a:srgbClr val="FF420E"/>
              </a:solidFill>
              <a:round/>
            </a:ln>
          </c:spPr>
          <c:marker>
            <c:symbol val="diamond"/>
            <c:size val="8"/>
            <c:spPr>
              <a:solidFill>
                <a:srgbClr val="FF420E"/>
              </a:solidFill>
              <a:ln>
                <a:solidFill>
                  <a:srgbClr val="009DD9"/>
                </a:solidFill>
              </a:ln>
            </c:spPr>
          </c:marker>
          <c:dLbls>
            <c:spPr>
              <a:noFill/>
              <a:ln>
                <a:noFill/>
              </a:ln>
              <a:effectLst/>
            </c:spPr>
            <c:showLegendKey val="0"/>
            <c:showVal val="0"/>
            <c:showCatName val="0"/>
            <c:showSerName val="0"/>
            <c:showPercent val="0"/>
            <c:showBubbleSize val="1"/>
            <c:showLeaderLines val="0"/>
            <c:extLst>
              <c:ext xmlns:c15="http://schemas.microsoft.com/office/drawing/2012/chart" uri="{CE6537A1-D6FC-4f65-9D91-7224C49458BB}">
                <c15:showLeaderLines val="0"/>
              </c:ext>
            </c:extLst>
          </c:dLbls>
          <c:xVal>
            <c:numRef>
              <c:f>Graph!$A$21:$A$32</c:f>
              <c:numCache>
                <c:formatCode>General</c:formatCode>
                <c:ptCount val="12"/>
                <c:pt idx="0">
                  <c:v>0.5</c:v>
                </c:pt>
                <c:pt idx="1">
                  <c:v>1</c:v>
                </c:pt>
                <c:pt idx="2">
                  <c:v>1.5</c:v>
                </c:pt>
                <c:pt idx="3">
                  <c:v>2</c:v>
                </c:pt>
                <c:pt idx="4">
                  <c:v>2.5</c:v>
                </c:pt>
                <c:pt idx="5">
                  <c:v>3</c:v>
                </c:pt>
                <c:pt idx="6">
                  <c:v>3.5</c:v>
                </c:pt>
                <c:pt idx="7">
                  <c:v>4</c:v>
                </c:pt>
                <c:pt idx="8">
                  <c:v>4.5</c:v>
                </c:pt>
                <c:pt idx="9">
                  <c:v>5</c:v>
                </c:pt>
                <c:pt idx="10">
                  <c:v>5.5</c:v>
                </c:pt>
                <c:pt idx="11">
                  <c:v>6</c:v>
                </c:pt>
              </c:numCache>
            </c:numRef>
          </c:xVal>
          <c:yVal>
            <c:numRef>
              <c:f>Graph!$C$21:$C$32</c:f>
              <c:numCache>
                <c:formatCode>General</c:formatCode>
                <c:ptCount val="12"/>
                <c:pt idx="0">
                  <c:v>10.051298556637899</c:v>
                </c:pt>
                <c:pt idx="1">
                  <c:v>9.8993411980310597</c:v>
                </c:pt>
                <c:pt idx="2">
                  <c:v>9.6784110924014097</c:v>
                </c:pt>
                <c:pt idx="3">
                  <c:v>9.7777946635279704</c:v>
                </c:pt>
                <c:pt idx="4">
                  <c:v>9.4514354433971999</c:v>
                </c:pt>
                <c:pt idx="5">
                  <c:v>9.4316827979996294</c:v>
                </c:pt>
                <c:pt idx="6">
                  <c:v>8.7962991393533692</c:v>
                </c:pt>
                <c:pt idx="7">
                  <c:v>8.9008653498212507</c:v>
                </c:pt>
                <c:pt idx="8">
                  <c:v>8.5284758209814093</c:v>
                </c:pt>
                <c:pt idx="9">
                  <c:v>8.5976878526384404</c:v>
                </c:pt>
                <c:pt idx="10">
                  <c:v>8.7171623120588393</c:v>
                </c:pt>
                <c:pt idx="11">
                  <c:v>8.6318576305066195</c:v>
                </c:pt>
              </c:numCache>
            </c:numRef>
          </c:yVal>
          <c:smooth val="0"/>
          <c:extLst>
            <c:ext xmlns:c16="http://schemas.microsoft.com/office/drawing/2014/chart" uri="{C3380CC4-5D6E-409C-BE32-E72D297353CC}">
              <c16:uniqueId val="{00000001-D3AC-4BCD-B03D-2A1F1B2B2158}"/>
            </c:ext>
          </c:extLst>
        </c:ser>
        <c:dLbls>
          <c:showLegendKey val="0"/>
          <c:showVal val="0"/>
          <c:showCatName val="0"/>
          <c:showSerName val="0"/>
          <c:showPercent val="0"/>
          <c:showBubbleSize val="0"/>
        </c:dLbls>
        <c:axId val="85592998"/>
        <c:axId val="26292955"/>
      </c:scatterChart>
      <c:valAx>
        <c:axId val="85592998"/>
        <c:scaling>
          <c:orientation val="minMax"/>
          <c:max val="6.5"/>
          <c:min val="0"/>
        </c:scaling>
        <c:delete val="0"/>
        <c:axPos val="b"/>
        <c:majorGridlines/>
        <c:title>
          <c:tx>
            <c:rich>
              <a:bodyPr/>
              <a:lstStyle/>
              <a:p>
                <a:pPr>
                  <a:defRPr/>
                </a:pPr>
                <a:r>
                  <a:rPr lang="es-419"/>
                  <a:t>Kd</a:t>
                </a:r>
              </a:p>
            </c:rich>
          </c:tx>
          <c:overlay val="0"/>
        </c:title>
        <c:numFmt formatCode="General" sourceLinked="1"/>
        <c:majorTickMark val="none"/>
        <c:minorTickMark val="none"/>
        <c:tickLblPos val="nextTo"/>
        <c:spPr>
          <a:ln>
            <a:solidFill>
              <a:srgbClr val="B3B3B3"/>
            </a:solidFill>
          </a:ln>
        </c:spPr>
        <c:crossAx val="26292955"/>
        <c:crosses val="autoZero"/>
        <c:crossBetween val="midCat"/>
        <c:majorUnit val="2"/>
      </c:valAx>
      <c:valAx>
        <c:axId val="26292955"/>
        <c:scaling>
          <c:orientation val="minMax"/>
        </c:scaling>
        <c:delete val="0"/>
        <c:axPos val="l"/>
        <c:majorGridlines>
          <c:spPr>
            <a:ln>
              <a:solidFill>
                <a:srgbClr val="B3B3B3"/>
              </a:solidFill>
            </a:ln>
          </c:spPr>
        </c:majorGridlines>
        <c:numFmt formatCode="General" sourceLinked="1"/>
        <c:majorTickMark val="none"/>
        <c:minorTickMark val="none"/>
        <c:tickLblPos val="nextTo"/>
        <c:spPr>
          <a:ln>
            <a:solidFill>
              <a:srgbClr val="B3B3B3"/>
            </a:solidFill>
          </a:ln>
        </c:spPr>
        <c:crossAx val="85592998"/>
        <c:crosses val="autoZero"/>
        <c:crossBetween val="midCat"/>
        <c:majorUnit val="1"/>
      </c:valAx>
      <c:spPr>
        <a:noFill/>
        <a:ln>
          <a:solidFill>
            <a:srgbClr val="B3B3B3"/>
          </a:solidFill>
        </a:ln>
      </c:spPr>
    </c:plotArea>
    <c:plotVisOnly val="1"/>
    <c:dispBlanksAs val="span"/>
    <c:showDLblsOverMax val="1"/>
  </c:chart>
  <c:spPr>
    <a:solidFill>
      <a:srgbClr val="FFFFFF"/>
    </a:solidFill>
    <a:ln>
      <a:noFill/>
    </a:ln>
  </c:spPr>
  <c:txPr>
    <a:bodyPr/>
    <a:lstStyle/>
    <a:p>
      <a:pPr>
        <a:defRPr sz="2400"/>
      </a:pPr>
      <a:endParaRPr lang="es-419"/>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970603674540682"/>
          <c:y val="2.2181486477152831E-2"/>
          <c:w val="0.78006474190726161"/>
          <c:h val="0.66295724858716976"/>
        </c:manualLayout>
      </c:layout>
      <c:scatterChart>
        <c:scatterStyle val="lineMarker"/>
        <c:varyColors val="0"/>
        <c:ser>
          <c:idx val="1"/>
          <c:order val="0"/>
          <c:tx>
            <c:strRef>
              <c:f>Graph!$C$1</c:f>
              <c:strCache>
                <c:ptCount val="1"/>
                <c:pt idx="0">
                  <c:v>Error Avg</c:v>
                </c:pt>
              </c:strCache>
            </c:strRef>
          </c:tx>
          <c:spPr>
            <a:ln w="28800">
              <a:solidFill>
                <a:srgbClr val="FF420E"/>
              </a:solidFill>
              <a:round/>
            </a:ln>
          </c:spPr>
          <c:marker>
            <c:symbol val="diamond"/>
            <c:size val="8"/>
            <c:spPr>
              <a:solidFill>
                <a:srgbClr val="FF420E"/>
              </a:solidFill>
            </c:spPr>
          </c:marker>
          <c:dLbls>
            <c:spPr>
              <a:noFill/>
              <a:ln>
                <a:noFill/>
              </a:ln>
              <a:effectLst/>
            </c:spPr>
            <c:dLblPos val="r"/>
            <c:showLegendKey val="0"/>
            <c:showVal val="0"/>
            <c:showCatName val="0"/>
            <c:showSerName val="0"/>
            <c:showPercent val="0"/>
            <c:showBubbleSize val="1"/>
            <c:showLeaderLines val="0"/>
            <c:extLst>
              <c:ext xmlns:c15="http://schemas.microsoft.com/office/drawing/2012/chart" uri="{CE6537A1-D6FC-4f65-9D91-7224C49458BB}">
                <c15:showLeaderLines val="0"/>
              </c:ext>
            </c:extLst>
          </c:dLbls>
          <c:xVal>
            <c:numRef>
              <c:f>Graph!$A$2:$A$7</c:f>
              <c:numCache>
                <c:formatCode>General</c:formatCode>
                <c:ptCount val="6"/>
                <c:pt idx="0">
                  <c:v>0.5</c:v>
                </c:pt>
                <c:pt idx="1">
                  <c:v>1</c:v>
                </c:pt>
                <c:pt idx="2">
                  <c:v>1.5</c:v>
                </c:pt>
                <c:pt idx="3">
                  <c:v>2</c:v>
                </c:pt>
                <c:pt idx="4">
                  <c:v>2.5</c:v>
                </c:pt>
                <c:pt idx="5">
                  <c:v>3</c:v>
                </c:pt>
              </c:numCache>
            </c:numRef>
          </c:xVal>
          <c:yVal>
            <c:numRef>
              <c:f>Graph!$C$2:$C$7</c:f>
              <c:numCache>
                <c:formatCode>General</c:formatCode>
                <c:ptCount val="6"/>
                <c:pt idx="0">
                  <c:v>28</c:v>
                </c:pt>
                <c:pt idx="1">
                  <c:v>19.7631954042619</c:v>
                </c:pt>
                <c:pt idx="2">
                  <c:v>15.8680698192299</c:v>
                </c:pt>
                <c:pt idx="3">
                  <c:v>11.8370631387108</c:v>
                </c:pt>
                <c:pt idx="4">
                  <c:v>9.7433609009782796</c:v>
                </c:pt>
                <c:pt idx="5">
                  <c:v>28</c:v>
                </c:pt>
              </c:numCache>
            </c:numRef>
          </c:yVal>
          <c:smooth val="0"/>
          <c:extLst>
            <c:ext xmlns:c16="http://schemas.microsoft.com/office/drawing/2014/chart" uri="{C3380CC4-5D6E-409C-BE32-E72D297353CC}">
              <c16:uniqueId val="{00000001-C9A0-42B5-A342-AF0C4EE250D9}"/>
            </c:ext>
          </c:extLst>
        </c:ser>
        <c:dLbls>
          <c:showLegendKey val="0"/>
          <c:showVal val="0"/>
          <c:showCatName val="0"/>
          <c:showSerName val="0"/>
          <c:showPercent val="0"/>
          <c:showBubbleSize val="0"/>
        </c:dLbls>
        <c:axId val="21614412"/>
        <c:axId val="63242184"/>
      </c:scatterChart>
      <c:valAx>
        <c:axId val="21614412"/>
        <c:scaling>
          <c:orientation val="minMax"/>
        </c:scaling>
        <c:delete val="0"/>
        <c:axPos val="b"/>
        <c:majorGridlines/>
        <c:title>
          <c:tx>
            <c:rich>
              <a:bodyPr/>
              <a:lstStyle/>
              <a:p>
                <a:pPr>
                  <a:defRPr/>
                </a:pPr>
                <a:r>
                  <a:rPr lang="es-419"/>
                  <a:t>Kp</a:t>
                </a:r>
              </a:p>
            </c:rich>
          </c:tx>
          <c:overlay val="0"/>
        </c:title>
        <c:numFmt formatCode="General" sourceLinked="0"/>
        <c:majorTickMark val="none"/>
        <c:minorTickMark val="none"/>
        <c:tickLblPos val="nextTo"/>
        <c:spPr>
          <a:ln>
            <a:solidFill>
              <a:srgbClr val="B3B3B3"/>
            </a:solidFill>
          </a:ln>
        </c:spPr>
        <c:crossAx val="63242184"/>
        <c:crosses val="autoZero"/>
        <c:crossBetween val="midCat"/>
        <c:majorUnit val="1"/>
      </c:valAx>
      <c:valAx>
        <c:axId val="63242184"/>
        <c:scaling>
          <c:orientation val="minMax"/>
          <c:min val="5"/>
        </c:scaling>
        <c:delete val="0"/>
        <c:axPos val="l"/>
        <c:majorGridlines>
          <c:spPr>
            <a:ln>
              <a:solidFill>
                <a:srgbClr val="B3B3B3"/>
              </a:solidFill>
            </a:ln>
          </c:spPr>
        </c:majorGridlines>
        <c:numFmt formatCode="General" sourceLinked="0"/>
        <c:majorTickMark val="none"/>
        <c:minorTickMark val="none"/>
        <c:tickLblPos val="nextTo"/>
        <c:spPr>
          <a:ln>
            <a:solidFill>
              <a:srgbClr val="B3B3B3"/>
            </a:solidFill>
          </a:ln>
        </c:spPr>
        <c:crossAx val="21614412"/>
        <c:crossesAt val="0"/>
        <c:crossBetween val="midCat"/>
      </c:valAx>
      <c:spPr>
        <a:noFill/>
        <a:ln w="15875">
          <a:solidFill>
            <a:schemeClr val="tx1"/>
          </a:solidFill>
        </a:ln>
      </c:spPr>
    </c:plotArea>
    <c:plotVisOnly val="1"/>
    <c:dispBlanksAs val="span"/>
    <c:showDLblsOverMax val="1"/>
  </c:chart>
  <c:spPr>
    <a:solidFill>
      <a:srgbClr val="FFFFFF"/>
    </a:solidFill>
    <a:ln>
      <a:noFill/>
    </a:ln>
  </c:spPr>
  <c:txPr>
    <a:bodyPr/>
    <a:lstStyle/>
    <a:p>
      <a:pPr>
        <a:defRPr sz="2400"/>
      </a:pPr>
      <a:endParaRPr lang="es-419"/>
    </a:p>
  </c:txPr>
  <c:externalData r:id="rId1">
    <c:autoUpdate val="1"/>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830185161281069"/>
          <c:y val="3.2262652032867573E-2"/>
          <c:w val="0.60715967592635312"/>
          <c:h val="0.74970844269466319"/>
        </c:manualLayout>
      </c:layout>
      <c:scatterChart>
        <c:scatterStyle val="lineMarker"/>
        <c:varyColors val="0"/>
        <c:ser>
          <c:idx val="0"/>
          <c:order val="0"/>
          <c:tx>
            <c:strRef>
              <c:f>Sheet7!$J$20</c:f>
              <c:strCache>
                <c:ptCount val="1"/>
                <c:pt idx="0">
                  <c:v>Position Error</c:v>
                </c:pt>
              </c:strCache>
            </c:strRef>
          </c:tx>
          <c:spPr>
            <a:ln w="38100" cap="rnd">
              <a:solidFill>
                <a:schemeClr val="accent1"/>
              </a:solidFill>
              <a:round/>
            </a:ln>
            <a:effectLst/>
          </c:spPr>
          <c:marker>
            <c:symbol val="circle"/>
            <c:size val="8"/>
            <c:spPr>
              <a:solidFill>
                <a:schemeClr val="accent1"/>
              </a:solidFill>
              <a:ln w="9525">
                <a:solidFill>
                  <a:srgbClr val="FF0000"/>
                </a:solidFill>
              </a:ln>
              <a:effectLst/>
            </c:spPr>
          </c:marker>
          <c:errBars>
            <c:errDir val="y"/>
            <c:errBarType val="both"/>
            <c:errValType val="cust"/>
            <c:noEndCap val="0"/>
            <c:plus>
              <c:numRef>
                <c:f>Sheet7!$L$21:$L$28</c:f>
                <c:numCache>
                  <c:formatCode>General</c:formatCode>
                  <c:ptCount val="8"/>
                  <c:pt idx="0">
                    <c:v>0.44605458972828449</c:v>
                  </c:pt>
                  <c:pt idx="1">
                    <c:v>1.1952376692849194</c:v>
                  </c:pt>
                  <c:pt idx="2">
                    <c:v>1.1955849477457914</c:v>
                  </c:pt>
                  <c:pt idx="3">
                    <c:v>1.274405752187155</c:v>
                  </c:pt>
                  <c:pt idx="4">
                    <c:v>1.5032824243979301</c:v>
                  </c:pt>
                  <c:pt idx="5">
                    <c:v>1.7064976038365971</c:v>
                  </c:pt>
                  <c:pt idx="6">
                    <c:v>3.4477505739878342</c:v>
                  </c:pt>
                  <c:pt idx="7">
                    <c:v>3.3896853649776766</c:v>
                  </c:pt>
                </c:numCache>
              </c:numRef>
            </c:plus>
            <c:minus>
              <c:numRef>
                <c:f>Sheet7!$L$21:$L$28</c:f>
                <c:numCache>
                  <c:formatCode>General</c:formatCode>
                  <c:ptCount val="8"/>
                  <c:pt idx="0">
                    <c:v>0.44605458972828449</c:v>
                  </c:pt>
                  <c:pt idx="1">
                    <c:v>1.1952376692849194</c:v>
                  </c:pt>
                  <c:pt idx="2">
                    <c:v>1.1955849477457914</c:v>
                  </c:pt>
                  <c:pt idx="3">
                    <c:v>1.274405752187155</c:v>
                  </c:pt>
                  <c:pt idx="4">
                    <c:v>1.5032824243979301</c:v>
                  </c:pt>
                  <c:pt idx="5">
                    <c:v>1.7064976038365971</c:v>
                  </c:pt>
                  <c:pt idx="6">
                    <c:v>3.4477505739878342</c:v>
                  </c:pt>
                  <c:pt idx="7">
                    <c:v>3.3896853649776766</c:v>
                  </c:pt>
                </c:numCache>
              </c:numRef>
            </c:minus>
            <c:spPr>
              <a:noFill/>
              <a:ln w="25400" cap="flat" cmpd="sng" algn="ctr">
                <a:solidFill>
                  <a:srgbClr val="FF0000"/>
                </a:solidFill>
                <a:round/>
              </a:ln>
              <a:effectLst/>
            </c:spPr>
          </c:errBars>
          <c:xVal>
            <c:numRef>
              <c:f>Sheet7!$I$21:$I$28</c:f>
              <c:numCache>
                <c:formatCode>General</c:formatCode>
                <c:ptCount val="8"/>
                <c:pt idx="0">
                  <c:v>0</c:v>
                </c:pt>
                <c:pt idx="1">
                  <c:v>0.1</c:v>
                </c:pt>
                <c:pt idx="2">
                  <c:v>0.2</c:v>
                </c:pt>
                <c:pt idx="3">
                  <c:v>0.25</c:v>
                </c:pt>
                <c:pt idx="4">
                  <c:v>0.4</c:v>
                </c:pt>
                <c:pt idx="5">
                  <c:v>0.6</c:v>
                </c:pt>
                <c:pt idx="6">
                  <c:v>0.8</c:v>
                </c:pt>
                <c:pt idx="7">
                  <c:v>1</c:v>
                </c:pt>
              </c:numCache>
            </c:numRef>
          </c:xVal>
          <c:yVal>
            <c:numRef>
              <c:f>Sheet7!$J$21:$J$28</c:f>
              <c:numCache>
                <c:formatCode>General</c:formatCode>
                <c:ptCount val="8"/>
                <c:pt idx="0">
                  <c:v>13.392573571152912</c:v>
                </c:pt>
                <c:pt idx="1">
                  <c:v>13.26085282559702</c:v>
                </c:pt>
                <c:pt idx="2">
                  <c:v>13.194928932139828</c:v>
                </c:pt>
                <c:pt idx="3">
                  <c:v>13.419407752533518</c:v>
                </c:pt>
                <c:pt idx="4">
                  <c:v>15.722146233972019</c:v>
                </c:pt>
                <c:pt idx="5">
                  <c:v>18.807656568474012</c:v>
                </c:pt>
                <c:pt idx="6">
                  <c:v>20.194696866989556</c:v>
                </c:pt>
                <c:pt idx="7">
                  <c:v>24.824119574174212</c:v>
                </c:pt>
              </c:numCache>
            </c:numRef>
          </c:yVal>
          <c:smooth val="0"/>
          <c:extLst>
            <c:ext xmlns:c16="http://schemas.microsoft.com/office/drawing/2014/chart" uri="{C3380CC4-5D6E-409C-BE32-E72D297353CC}">
              <c16:uniqueId val="{00000000-9F36-4593-876F-5DEBDAE26B1F}"/>
            </c:ext>
          </c:extLst>
        </c:ser>
        <c:dLbls>
          <c:showLegendKey val="0"/>
          <c:showVal val="0"/>
          <c:showCatName val="0"/>
          <c:showSerName val="0"/>
          <c:showPercent val="0"/>
          <c:showBubbleSize val="0"/>
        </c:dLbls>
        <c:axId val="2141566751"/>
        <c:axId val="2141491007"/>
      </c:scatterChart>
      <c:scatterChart>
        <c:scatterStyle val="lineMarker"/>
        <c:varyColors val="0"/>
        <c:ser>
          <c:idx val="2"/>
          <c:order val="1"/>
          <c:tx>
            <c:strRef>
              <c:f>Sheet7!$M$20</c:f>
              <c:strCache>
                <c:ptCount val="1"/>
                <c:pt idx="0">
                  <c:v>Correction</c:v>
                </c:pt>
              </c:strCache>
            </c:strRef>
          </c:tx>
          <c:spPr>
            <a:ln w="31750" cap="rnd">
              <a:solidFill>
                <a:srgbClr val="92D050"/>
              </a:solidFill>
              <a:round/>
            </a:ln>
            <a:effectLst/>
          </c:spPr>
          <c:marker>
            <c:symbol val="triangle"/>
            <c:size val="8"/>
            <c:spPr>
              <a:solidFill>
                <a:srgbClr val="92D050"/>
              </a:solidFill>
              <a:ln w="15875">
                <a:solidFill>
                  <a:srgbClr val="7030A0"/>
                </a:solidFill>
              </a:ln>
              <a:effectLst/>
            </c:spPr>
          </c:marker>
          <c:errBars>
            <c:errDir val="y"/>
            <c:errBarType val="both"/>
            <c:errValType val="cust"/>
            <c:noEndCap val="0"/>
            <c:plus>
              <c:numRef>
                <c:f>Sheet7!$O$21:$O$28</c:f>
                <c:numCache>
                  <c:formatCode>General</c:formatCode>
                  <c:ptCount val="8"/>
                  <c:pt idx="0">
                    <c:v>0.22869459488720748</c:v>
                  </c:pt>
                  <c:pt idx="1">
                    <c:v>0.62990272010862025</c:v>
                  </c:pt>
                  <c:pt idx="2">
                    <c:v>0.62144924992844852</c:v>
                  </c:pt>
                  <c:pt idx="3">
                    <c:v>0.68516832247760195</c:v>
                  </c:pt>
                  <c:pt idx="4">
                    <c:v>0.8389709226251153</c:v>
                  </c:pt>
                  <c:pt idx="5">
                    <c:v>0.95369106265999293</c:v>
                  </c:pt>
                  <c:pt idx="6">
                    <c:v>2.1349217769011029</c:v>
                  </c:pt>
                  <c:pt idx="7">
                    <c:v>2.0823024618809525</c:v>
                  </c:pt>
                </c:numCache>
              </c:numRef>
            </c:plus>
            <c:minus>
              <c:numRef>
                <c:f>Sheet7!$O$21:$O$28</c:f>
                <c:numCache>
                  <c:formatCode>General</c:formatCode>
                  <c:ptCount val="8"/>
                  <c:pt idx="0">
                    <c:v>0.22869459488720748</c:v>
                  </c:pt>
                  <c:pt idx="1">
                    <c:v>0.62990272010862025</c:v>
                  </c:pt>
                  <c:pt idx="2">
                    <c:v>0.62144924992844852</c:v>
                  </c:pt>
                  <c:pt idx="3">
                    <c:v>0.68516832247760195</c:v>
                  </c:pt>
                  <c:pt idx="4">
                    <c:v>0.8389709226251153</c:v>
                  </c:pt>
                  <c:pt idx="5">
                    <c:v>0.95369106265999293</c:v>
                  </c:pt>
                  <c:pt idx="6">
                    <c:v>2.1349217769011029</c:v>
                  </c:pt>
                  <c:pt idx="7">
                    <c:v>2.0823024618809525</c:v>
                  </c:pt>
                </c:numCache>
              </c:numRef>
            </c:minus>
            <c:spPr>
              <a:noFill/>
              <a:ln w="25400" cap="flat" cmpd="sng" algn="ctr">
                <a:solidFill>
                  <a:srgbClr val="7030A0"/>
                </a:solidFill>
                <a:round/>
              </a:ln>
              <a:effectLst/>
            </c:spPr>
          </c:errBars>
          <c:xVal>
            <c:numRef>
              <c:f>Sheet7!$I$21:$I$28</c:f>
              <c:numCache>
                <c:formatCode>General</c:formatCode>
                <c:ptCount val="8"/>
                <c:pt idx="0">
                  <c:v>0</c:v>
                </c:pt>
                <c:pt idx="1">
                  <c:v>0.1</c:v>
                </c:pt>
                <c:pt idx="2">
                  <c:v>0.2</c:v>
                </c:pt>
                <c:pt idx="3">
                  <c:v>0.25</c:v>
                </c:pt>
                <c:pt idx="4">
                  <c:v>0.4</c:v>
                </c:pt>
                <c:pt idx="5">
                  <c:v>0.6</c:v>
                </c:pt>
                <c:pt idx="6">
                  <c:v>0.8</c:v>
                </c:pt>
                <c:pt idx="7">
                  <c:v>1</c:v>
                </c:pt>
              </c:numCache>
            </c:numRef>
          </c:xVal>
          <c:yVal>
            <c:numRef>
              <c:f>Sheet7!$M$21:$M$28</c:f>
              <c:numCache>
                <c:formatCode>General</c:formatCode>
                <c:ptCount val="8"/>
                <c:pt idx="0">
                  <c:v>6.8015122873345932</c:v>
                </c:pt>
                <c:pt idx="1">
                  <c:v>6.9213836477987423</c:v>
                </c:pt>
                <c:pt idx="2">
                  <c:v>6.6548387096774198</c:v>
                </c:pt>
                <c:pt idx="3">
                  <c:v>6.96</c:v>
                </c:pt>
                <c:pt idx="4">
                  <c:v>8.4655172413793096</c:v>
                </c:pt>
                <c:pt idx="5">
                  <c:v>10.023972602739725</c:v>
                </c:pt>
                <c:pt idx="6">
                  <c:v>11.868421052631579</c:v>
                </c:pt>
                <c:pt idx="7">
                  <c:v>13.869565217391305</c:v>
                </c:pt>
              </c:numCache>
            </c:numRef>
          </c:yVal>
          <c:smooth val="0"/>
          <c:extLst>
            <c:ext xmlns:c16="http://schemas.microsoft.com/office/drawing/2014/chart" uri="{C3380CC4-5D6E-409C-BE32-E72D297353CC}">
              <c16:uniqueId val="{00000001-9F36-4593-876F-5DEBDAE26B1F}"/>
            </c:ext>
          </c:extLst>
        </c:ser>
        <c:dLbls>
          <c:showLegendKey val="0"/>
          <c:showVal val="0"/>
          <c:showCatName val="0"/>
          <c:showSerName val="0"/>
          <c:showPercent val="0"/>
          <c:showBubbleSize val="0"/>
        </c:dLbls>
        <c:axId val="483784080"/>
        <c:axId val="408102512"/>
      </c:scatterChart>
      <c:valAx>
        <c:axId val="2141566751"/>
        <c:scaling>
          <c:orientation val="minMax"/>
          <c:max val="1"/>
        </c:scaling>
        <c:delete val="0"/>
        <c:axPos val="b"/>
        <c:majorGridlines>
          <c:spPr>
            <a:ln w="9525" cap="flat" cmpd="sng" algn="ctr">
              <a:solidFill>
                <a:schemeClr val="tx1"/>
              </a:solidFill>
              <a:round/>
            </a:ln>
            <a:effectLst/>
          </c:spPr>
        </c:majorGridlines>
        <c:title>
          <c:tx>
            <c:rich>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r>
                  <a:rPr lang="en-US"/>
                  <a:t>Outage Duration (seconds)</a:t>
                </a:r>
              </a:p>
            </c:rich>
          </c:tx>
          <c:overlay val="0"/>
          <c:spPr>
            <a:noFill/>
            <a:ln>
              <a:noFill/>
            </a:ln>
            <a:effectLst/>
          </c:spPr>
          <c:txPr>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s-419"/>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s-419"/>
          </a:p>
        </c:txPr>
        <c:crossAx val="2141491007"/>
        <c:crosses val="autoZero"/>
        <c:crossBetween val="midCat"/>
      </c:valAx>
      <c:valAx>
        <c:axId val="2141491007"/>
        <c:scaling>
          <c:orientation val="minMax"/>
        </c:scaling>
        <c:delete val="0"/>
        <c:axPos val="l"/>
        <c:majorGridlines>
          <c:spPr>
            <a:ln w="9525" cap="flat" cmpd="sng" algn="ctr">
              <a:solidFill>
                <a:schemeClr val="tx1"/>
              </a:solidFill>
              <a:round/>
            </a:ln>
            <a:effectLst/>
          </c:spPr>
        </c:majorGridlines>
        <c:title>
          <c:tx>
            <c:rich>
              <a:bodyPr rot="-5400000" spcFirstLastPara="1" vertOverflow="ellipsis" vert="horz" wrap="square" anchor="ctr" anchorCtr="1"/>
              <a:lstStyle/>
              <a:p>
                <a:pPr>
                  <a:defRPr sz="2400" b="0" i="0" u="none" strike="noStrike" kern="1200" baseline="0">
                    <a:solidFill>
                      <a:schemeClr val="tx1"/>
                    </a:solidFill>
                    <a:latin typeface="+mn-lt"/>
                    <a:ea typeface="+mn-ea"/>
                    <a:cs typeface="+mn-cs"/>
                  </a:defRPr>
                </a:pPr>
                <a:r>
                  <a:rPr lang="en-US"/>
                  <a:t>Position Error (scaled units)</a:t>
                </a:r>
              </a:p>
            </c:rich>
          </c:tx>
          <c:layout>
            <c:manualLayout>
              <c:xMode val="edge"/>
              <c:yMode val="edge"/>
              <c:x val="1.3928091611372765E-2"/>
              <c:y val="4.902077865266842E-2"/>
            </c:manualLayout>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s-419"/>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s-419"/>
          </a:p>
        </c:txPr>
        <c:crossAx val="2141566751"/>
        <c:crosses val="autoZero"/>
        <c:crossBetween val="midCat"/>
      </c:valAx>
      <c:valAx>
        <c:axId val="408102512"/>
        <c:scaling>
          <c:orientation val="minMax"/>
        </c:scaling>
        <c:delete val="0"/>
        <c:axPos val="r"/>
        <c:title>
          <c:tx>
            <c:rich>
              <a:bodyPr rot="-5400000" spcFirstLastPara="1" vertOverflow="ellipsis" vert="horz" wrap="square" anchor="ctr" anchorCtr="1"/>
              <a:lstStyle/>
              <a:p>
                <a:pPr>
                  <a:defRPr sz="2400" b="0" i="0" u="none" strike="noStrike" kern="1200" baseline="0">
                    <a:solidFill>
                      <a:schemeClr val="tx1"/>
                    </a:solidFill>
                    <a:latin typeface="+mn-lt"/>
                    <a:ea typeface="+mn-ea"/>
                    <a:cs typeface="+mn-cs"/>
                  </a:defRPr>
                </a:pPr>
                <a:r>
                  <a:rPr lang="en-US" dirty="0"/>
                  <a:t>Correction (motor power)</a:t>
                </a:r>
              </a:p>
            </c:rich>
          </c:tx>
          <c:overlay val="0"/>
          <c:spPr>
            <a:noFill/>
            <a:ln>
              <a:noFill/>
            </a:ln>
            <a:effectLst/>
          </c:spPr>
          <c:txPr>
            <a:bodyPr rot="-54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s-419"/>
            </a:p>
          </c:txPr>
        </c:title>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s-419"/>
          </a:p>
        </c:txPr>
        <c:crossAx val="483784080"/>
        <c:crosses val="max"/>
        <c:crossBetween val="midCat"/>
        <c:majorUnit val="5"/>
      </c:valAx>
      <c:valAx>
        <c:axId val="483784080"/>
        <c:scaling>
          <c:orientation val="minMax"/>
        </c:scaling>
        <c:delete val="1"/>
        <c:axPos val="b"/>
        <c:numFmt formatCode="General" sourceLinked="1"/>
        <c:majorTickMark val="out"/>
        <c:minorTickMark val="none"/>
        <c:tickLblPos val="nextTo"/>
        <c:crossAx val="408102512"/>
        <c:crosses val="autoZero"/>
        <c:crossBetween val="midCat"/>
      </c:valAx>
      <c:spPr>
        <a:noFill/>
        <a:ln>
          <a:solidFill>
            <a:schemeClr val="tx1"/>
          </a:solidFill>
        </a:ln>
        <a:effectLst/>
      </c:spPr>
    </c:plotArea>
    <c:legend>
      <c:legendPos val="r"/>
      <c:layout>
        <c:manualLayout>
          <c:xMode val="edge"/>
          <c:yMode val="edge"/>
          <c:x val="0.40818415310716227"/>
          <c:y val="0.63168350831146103"/>
          <c:w val="0.39340676677710379"/>
          <c:h val="0.16015048118985123"/>
        </c:manualLayout>
      </c:layout>
      <c:overlay val="0"/>
      <c:spPr>
        <a:solidFill>
          <a:schemeClr val="bg1"/>
        </a:solidFill>
        <a:ln>
          <a:solidFill>
            <a:schemeClr val="accent1"/>
          </a:solidFill>
        </a:ln>
        <a:effectLst/>
      </c:spPr>
      <c:txPr>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s-419"/>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400">
          <a:solidFill>
            <a:schemeClr val="tx1"/>
          </a:solidFill>
        </a:defRPr>
      </a:pPr>
      <a:endParaRPr lang="es-419"/>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1785279952739297"/>
          <c:y val="5.2546593087223981E-2"/>
          <c:w val="0.85921160423128928"/>
          <c:h val="0.74355285134812688"/>
        </c:manualLayout>
      </c:layout>
      <c:scatterChart>
        <c:scatterStyle val="lineMarker"/>
        <c:varyColors val="0"/>
        <c:ser>
          <c:idx val="1"/>
          <c:order val="0"/>
          <c:tx>
            <c:strRef>
              <c:f>Sheet11!$M$7</c:f>
              <c:strCache>
                <c:ptCount val="1"/>
                <c:pt idx="0">
                  <c:v>On-Vehicle Only</c:v>
                </c:pt>
              </c:strCache>
            </c:strRef>
          </c:tx>
          <c:spPr>
            <a:ln w="31750" cap="rnd">
              <a:solidFill>
                <a:schemeClr val="accent2"/>
              </a:solidFill>
              <a:round/>
            </a:ln>
            <a:effectLst/>
          </c:spPr>
          <c:marker>
            <c:symbol val="circle"/>
            <c:size val="8"/>
            <c:spPr>
              <a:solidFill>
                <a:schemeClr val="accent2"/>
              </a:solidFill>
              <a:ln w="9525">
                <a:solidFill>
                  <a:schemeClr val="tx1"/>
                </a:solidFill>
              </a:ln>
              <a:effectLst/>
            </c:spPr>
          </c:marker>
          <c:errBars>
            <c:errDir val="y"/>
            <c:errBarType val="both"/>
            <c:errValType val="cust"/>
            <c:noEndCap val="0"/>
            <c:plus>
              <c:numRef>
                <c:f>Sheet11!$T$8:$T$11</c:f>
                <c:numCache>
                  <c:formatCode>General</c:formatCode>
                  <c:ptCount val="4"/>
                  <c:pt idx="0">
                    <c:v>0.25657607106814029</c:v>
                  </c:pt>
                  <c:pt idx="1">
                    <c:v>0.24864202554804143</c:v>
                  </c:pt>
                  <c:pt idx="2">
                    <c:v>0.28630065992667431</c:v>
                  </c:pt>
                  <c:pt idx="3">
                    <c:v>0.93561655458264137</c:v>
                  </c:pt>
                </c:numCache>
              </c:numRef>
            </c:plus>
            <c:minus>
              <c:numRef>
                <c:f>Sheet11!$T$8:$T$11</c:f>
                <c:numCache>
                  <c:formatCode>General</c:formatCode>
                  <c:ptCount val="4"/>
                  <c:pt idx="0">
                    <c:v>0.25657607106814029</c:v>
                  </c:pt>
                  <c:pt idx="1">
                    <c:v>0.24864202554804143</c:v>
                  </c:pt>
                  <c:pt idx="2">
                    <c:v>0.28630065992667431</c:v>
                  </c:pt>
                  <c:pt idx="3">
                    <c:v>0.93561655458264137</c:v>
                  </c:pt>
                </c:numCache>
              </c:numRef>
            </c:minus>
            <c:spPr>
              <a:noFill/>
              <a:ln w="19050" cap="flat" cmpd="sng" algn="ctr">
                <a:solidFill>
                  <a:schemeClr val="tx1">
                    <a:lumMod val="65000"/>
                    <a:lumOff val="35000"/>
                  </a:schemeClr>
                </a:solidFill>
                <a:round/>
              </a:ln>
              <a:effectLst/>
            </c:spPr>
          </c:errBars>
          <c:xVal>
            <c:numRef>
              <c:f>Sheet11!$N$8:$N$11</c:f>
              <c:numCache>
                <c:formatCode>General</c:formatCode>
                <c:ptCount val="4"/>
                <c:pt idx="0">
                  <c:v>5</c:v>
                </c:pt>
                <c:pt idx="1">
                  <c:v>15</c:v>
                </c:pt>
                <c:pt idx="2">
                  <c:v>25</c:v>
                </c:pt>
                <c:pt idx="3">
                  <c:v>30</c:v>
                </c:pt>
              </c:numCache>
            </c:numRef>
          </c:xVal>
          <c:yVal>
            <c:numRef>
              <c:f>Sheet11!$Q$8:$Q$11</c:f>
              <c:numCache>
                <c:formatCode>General</c:formatCode>
                <c:ptCount val="4"/>
                <c:pt idx="0">
                  <c:v>7.4354527938342967</c:v>
                </c:pt>
                <c:pt idx="1">
                  <c:v>7.0824742268041234</c:v>
                </c:pt>
                <c:pt idx="2">
                  <c:v>7.7787356321839081</c:v>
                </c:pt>
                <c:pt idx="3">
                  <c:v>8.7575757575757578</c:v>
                </c:pt>
              </c:numCache>
            </c:numRef>
          </c:yVal>
          <c:smooth val="0"/>
          <c:extLst>
            <c:ext xmlns:c16="http://schemas.microsoft.com/office/drawing/2014/chart" uri="{C3380CC4-5D6E-409C-BE32-E72D297353CC}">
              <c16:uniqueId val="{00000000-FB37-46C2-8BFC-EFCEBA0170B3}"/>
            </c:ext>
          </c:extLst>
        </c:ser>
        <c:ser>
          <c:idx val="2"/>
          <c:order val="1"/>
          <c:tx>
            <c:strRef>
              <c:f>Sheet11!$M$25</c:f>
              <c:strCache>
                <c:ptCount val="1"/>
                <c:pt idx="0">
                  <c:v>Combined (weighted)</c:v>
                </c:pt>
              </c:strCache>
            </c:strRef>
          </c:tx>
          <c:spPr>
            <a:ln w="31750" cap="rnd">
              <a:solidFill>
                <a:srgbClr val="A5C249">
                  <a:lumMod val="75000"/>
                </a:srgbClr>
              </a:solidFill>
              <a:round/>
            </a:ln>
            <a:effectLst/>
          </c:spPr>
          <c:marker>
            <c:symbol val="triangle"/>
            <c:size val="8"/>
            <c:spPr>
              <a:solidFill>
                <a:schemeClr val="accent6">
                  <a:lumMod val="75000"/>
                </a:schemeClr>
              </a:solidFill>
              <a:ln w="9525">
                <a:solidFill>
                  <a:schemeClr val="tx1"/>
                </a:solidFill>
              </a:ln>
              <a:effectLst/>
            </c:spPr>
          </c:marker>
          <c:errBars>
            <c:errDir val="y"/>
            <c:errBarType val="both"/>
            <c:errValType val="cust"/>
            <c:noEndCap val="0"/>
            <c:plus>
              <c:numRef>
                <c:f>Sheet11!$R$26:$R$31</c:f>
                <c:numCache>
                  <c:formatCode>General</c:formatCode>
                  <c:ptCount val="6"/>
                  <c:pt idx="0">
                    <c:v>0.10162623038479379</c:v>
                  </c:pt>
                  <c:pt idx="1">
                    <c:v>0.10835944248382554</c:v>
                  </c:pt>
                  <c:pt idx="2">
                    <c:v>0.11705633057488778</c:v>
                  </c:pt>
                  <c:pt idx="3">
                    <c:v>0.11865271073751608</c:v>
                  </c:pt>
                  <c:pt idx="4">
                    <c:v>0.13841396237425208</c:v>
                  </c:pt>
                  <c:pt idx="5">
                    <c:v>0.24369599368720618</c:v>
                  </c:pt>
                </c:numCache>
              </c:numRef>
            </c:plus>
            <c:minus>
              <c:numRef>
                <c:f>Sheet11!$R$26:$R$31</c:f>
                <c:numCache>
                  <c:formatCode>General</c:formatCode>
                  <c:ptCount val="6"/>
                  <c:pt idx="0">
                    <c:v>0.10162623038479379</c:v>
                  </c:pt>
                  <c:pt idx="1">
                    <c:v>0.10835944248382554</c:v>
                  </c:pt>
                  <c:pt idx="2">
                    <c:v>0.11705633057488778</c:v>
                  </c:pt>
                  <c:pt idx="3">
                    <c:v>0.11865271073751608</c:v>
                  </c:pt>
                  <c:pt idx="4">
                    <c:v>0.13841396237425208</c:v>
                  </c:pt>
                  <c:pt idx="5">
                    <c:v>0.24369599368720618</c:v>
                  </c:pt>
                </c:numCache>
              </c:numRef>
            </c:minus>
            <c:spPr>
              <a:noFill/>
              <a:ln w="19050" cap="flat" cmpd="sng" algn="ctr">
                <a:solidFill>
                  <a:schemeClr val="tx1">
                    <a:lumMod val="65000"/>
                    <a:lumOff val="35000"/>
                  </a:schemeClr>
                </a:solidFill>
                <a:round/>
              </a:ln>
              <a:effectLst/>
            </c:spPr>
          </c:errBars>
          <c:xVal>
            <c:numRef>
              <c:f>Sheet11!$N$26:$N$31</c:f>
              <c:numCache>
                <c:formatCode>General</c:formatCode>
                <c:ptCount val="6"/>
                <c:pt idx="0">
                  <c:v>5</c:v>
                </c:pt>
                <c:pt idx="1">
                  <c:v>15</c:v>
                </c:pt>
                <c:pt idx="2">
                  <c:v>25</c:v>
                </c:pt>
                <c:pt idx="3">
                  <c:v>35</c:v>
                </c:pt>
                <c:pt idx="4">
                  <c:v>40</c:v>
                </c:pt>
                <c:pt idx="5">
                  <c:v>45</c:v>
                </c:pt>
              </c:numCache>
            </c:numRef>
          </c:xVal>
          <c:yVal>
            <c:numRef>
              <c:f>Sheet11!$O$26:$O$31</c:f>
              <c:numCache>
                <c:formatCode>General</c:formatCode>
                <c:ptCount val="6"/>
                <c:pt idx="0">
                  <c:v>7.387332081467572</c:v>
                </c:pt>
                <c:pt idx="1">
                  <c:v>7.4810730486469579</c:v>
                </c:pt>
                <c:pt idx="2">
                  <c:v>7.4728101875752886</c:v>
                </c:pt>
                <c:pt idx="3">
                  <c:v>7.3041504539559012</c:v>
                </c:pt>
                <c:pt idx="4">
                  <c:v>8.4478853477650837</c:v>
                </c:pt>
                <c:pt idx="5">
                  <c:v>8.5633918770581783</c:v>
                </c:pt>
              </c:numCache>
            </c:numRef>
          </c:yVal>
          <c:smooth val="0"/>
          <c:extLst>
            <c:ext xmlns:c16="http://schemas.microsoft.com/office/drawing/2014/chart" uri="{C3380CC4-5D6E-409C-BE32-E72D297353CC}">
              <c16:uniqueId val="{00000001-FB37-46C2-8BFC-EFCEBA0170B3}"/>
            </c:ext>
          </c:extLst>
        </c:ser>
        <c:ser>
          <c:idx val="3"/>
          <c:order val="2"/>
          <c:tx>
            <c:strRef>
              <c:f>Sheet11!$M$34</c:f>
              <c:strCache>
                <c:ptCount val="1"/>
                <c:pt idx="0">
                  <c:v>Combined (simple avg)</c:v>
                </c:pt>
              </c:strCache>
            </c:strRef>
          </c:tx>
          <c:spPr>
            <a:ln w="31750" cap="rnd">
              <a:solidFill>
                <a:schemeClr val="accent4"/>
              </a:solidFill>
              <a:round/>
            </a:ln>
            <a:effectLst/>
          </c:spPr>
          <c:marker>
            <c:symbol val="square"/>
            <c:size val="7"/>
            <c:spPr>
              <a:solidFill>
                <a:schemeClr val="accent4"/>
              </a:solidFill>
              <a:ln w="9525">
                <a:solidFill>
                  <a:schemeClr val="tx1"/>
                </a:solidFill>
              </a:ln>
              <a:effectLst/>
            </c:spPr>
          </c:marker>
          <c:errBars>
            <c:errDir val="y"/>
            <c:errBarType val="both"/>
            <c:errValType val="cust"/>
            <c:noEndCap val="0"/>
            <c:plus>
              <c:numRef>
                <c:f>Sheet11!$R$35:$R$39</c:f>
                <c:numCache>
                  <c:formatCode>General</c:formatCode>
                  <c:ptCount val="5"/>
                  <c:pt idx="0">
                    <c:v>0.11287613786767588</c:v>
                  </c:pt>
                  <c:pt idx="1">
                    <c:v>0.11201628627099003</c:v>
                  </c:pt>
                  <c:pt idx="2">
                    <c:v>0.1337496341171707</c:v>
                  </c:pt>
                  <c:pt idx="3">
                    <c:v>0.15428461047888681</c:v>
                  </c:pt>
                  <c:pt idx="4">
                    <c:v>0.22924055264770185</c:v>
                  </c:pt>
                </c:numCache>
              </c:numRef>
            </c:plus>
            <c:minus>
              <c:numRef>
                <c:f>Sheet11!$R$35:$R$39</c:f>
                <c:numCache>
                  <c:formatCode>General</c:formatCode>
                  <c:ptCount val="5"/>
                  <c:pt idx="0">
                    <c:v>0.11287613786767588</c:v>
                  </c:pt>
                  <c:pt idx="1">
                    <c:v>0.11201628627099003</c:v>
                  </c:pt>
                  <c:pt idx="2">
                    <c:v>0.1337496341171707</c:v>
                  </c:pt>
                  <c:pt idx="3">
                    <c:v>0.15428461047888681</c:v>
                  </c:pt>
                  <c:pt idx="4">
                    <c:v>0.22924055264770185</c:v>
                  </c:pt>
                </c:numCache>
              </c:numRef>
            </c:minus>
            <c:spPr>
              <a:noFill/>
              <a:ln w="19050" cap="flat" cmpd="sng" algn="ctr">
                <a:solidFill>
                  <a:schemeClr val="tx1">
                    <a:lumMod val="65000"/>
                    <a:lumOff val="35000"/>
                  </a:schemeClr>
                </a:solidFill>
                <a:round/>
              </a:ln>
              <a:effectLst/>
            </c:spPr>
          </c:errBars>
          <c:xVal>
            <c:numRef>
              <c:f>Sheet11!$N$35:$N$39</c:f>
              <c:numCache>
                <c:formatCode>General</c:formatCode>
                <c:ptCount val="5"/>
                <c:pt idx="0">
                  <c:v>5</c:v>
                </c:pt>
                <c:pt idx="1">
                  <c:v>15</c:v>
                </c:pt>
                <c:pt idx="2">
                  <c:v>25</c:v>
                </c:pt>
                <c:pt idx="3">
                  <c:v>35</c:v>
                </c:pt>
                <c:pt idx="4">
                  <c:v>45</c:v>
                </c:pt>
              </c:numCache>
            </c:numRef>
          </c:xVal>
          <c:yVal>
            <c:numRef>
              <c:f>Sheet11!$O$35:$O$39</c:f>
              <c:numCache>
                <c:formatCode>General</c:formatCode>
                <c:ptCount val="5"/>
                <c:pt idx="0">
                  <c:v>8.2562429854096528</c:v>
                </c:pt>
                <c:pt idx="1">
                  <c:v>8.1716136808799149</c:v>
                </c:pt>
                <c:pt idx="2">
                  <c:v>8.9420736932305047</c:v>
                </c:pt>
                <c:pt idx="3">
                  <c:v>9.7665340155391327</c:v>
                </c:pt>
                <c:pt idx="4">
                  <c:v>11.146556058320764</c:v>
                </c:pt>
              </c:numCache>
            </c:numRef>
          </c:yVal>
          <c:smooth val="0"/>
          <c:extLst>
            <c:ext xmlns:c16="http://schemas.microsoft.com/office/drawing/2014/chart" uri="{C3380CC4-5D6E-409C-BE32-E72D297353CC}">
              <c16:uniqueId val="{00000002-FB37-46C2-8BFC-EFCEBA0170B3}"/>
            </c:ext>
          </c:extLst>
        </c:ser>
        <c:ser>
          <c:idx val="4"/>
          <c:order val="3"/>
          <c:tx>
            <c:strRef>
              <c:f>Sheet11!$M$43</c:f>
              <c:strCache>
                <c:ptCount val="1"/>
                <c:pt idx="0">
                  <c:v>Combined (max)</c:v>
                </c:pt>
              </c:strCache>
            </c:strRef>
          </c:tx>
          <c:spPr>
            <a:ln w="31750" cap="rnd">
              <a:solidFill>
                <a:schemeClr val="accent5"/>
              </a:solidFill>
              <a:round/>
            </a:ln>
            <a:effectLst/>
          </c:spPr>
          <c:marker>
            <c:symbol val="diamond"/>
            <c:size val="8"/>
            <c:spPr>
              <a:solidFill>
                <a:schemeClr val="accent5"/>
              </a:solidFill>
              <a:ln w="9525">
                <a:solidFill>
                  <a:schemeClr val="tx1"/>
                </a:solidFill>
              </a:ln>
              <a:effectLst/>
            </c:spPr>
          </c:marker>
          <c:errBars>
            <c:errDir val="y"/>
            <c:errBarType val="both"/>
            <c:errValType val="cust"/>
            <c:noEndCap val="0"/>
            <c:plus>
              <c:numRef>
                <c:f>Sheet11!$R$44:$R$46</c:f>
                <c:numCache>
                  <c:formatCode>General</c:formatCode>
                  <c:ptCount val="3"/>
                  <c:pt idx="0">
                    <c:v>0.14360351073980931</c:v>
                  </c:pt>
                  <c:pt idx="1">
                    <c:v>0.15286701748860201</c:v>
                  </c:pt>
                  <c:pt idx="2">
                    <c:v>0.22439137406297871</c:v>
                  </c:pt>
                </c:numCache>
              </c:numRef>
            </c:plus>
            <c:minus>
              <c:numRef>
                <c:f>Sheet11!$R$44:$R$46</c:f>
                <c:numCache>
                  <c:formatCode>General</c:formatCode>
                  <c:ptCount val="3"/>
                  <c:pt idx="0">
                    <c:v>0.14360351073980931</c:v>
                  </c:pt>
                  <c:pt idx="1">
                    <c:v>0.15286701748860201</c:v>
                  </c:pt>
                  <c:pt idx="2">
                    <c:v>0.22439137406297871</c:v>
                  </c:pt>
                </c:numCache>
              </c:numRef>
            </c:minus>
            <c:spPr>
              <a:noFill/>
              <a:ln w="19050" cap="flat" cmpd="sng" algn="ctr">
                <a:solidFill>
                  <a:schemeClr val="tx1">
                    <a:lumMod val="65000"/>
                    <a:lumOff val="35000"/>
                  </a:schemeClr>
                </a:solidFill>
                <a:round/>
              </a:ln>
              <a:effectLst/>
            </c:spPr>
          </c:errBars>
          <c:xVal>
            <c:numRef>
              <c:f>Sheet11!$N$44:$N$46</c:f>
              <c:numCache>
                <c:formatCode>General</c:formatCode>
                <c:ptCount val="3"/>
                <c:pt idx="0">
                  <c:v>5</c:v>
                </c:pt>
                <c:pt idx="1">
                  <c:v>15</c:v>
                </c:pt>
                <c:pt idx="2">
                  <c:v>25</c:v>
                </c:pt>
              </c:numCache>
            </c:numRef>
          </c:xVal>
          <c:yVal>
            <c:numRef>
              <c:f>Sheet11!$O$44:$O$46</c:f>
              <c:numCache>
                <c:formatCode>General</c:formatCode>
                <c:ptCount val="3"/>
                <c:pt idx="0">
                  <c:v>9.7211732487748623</c:v>
                </c:pt>
                <c:pt idx="1">
                  <c:v>10.471588262692128</c:v>
                </c:pt>
                <c:pt idx="2">
                  <c:v>9.364558674332093</c:v>
                </c:pt>
              </c:numCache>
            </c:numRef>
          </c:yVal>
          <c:smooth val="0"/>
          <c:extLst>
            <c:ext xmlns:c16="http://schemas.microsoft.com/office/drawing/2014/chart" uri="{C3380CC4-5D6E-409C-BE32-E72D297353CC}">
              <c16:uniqueId val="{00000003-FB37-46C2-8BFC-EFCEBA0170B3}"/>
            </c:ext>
          </c:extLst>
        </c:ser>
        <c:dLbls>
          <c:showLegendKey val="0"/>
          <c:showVal val="0"/>
          <c:showCatName val="0"/>
          <c:showSerName val="0"/>
          <c:showPercent val="0"/>
          <c:showBubbleSize val="0"/>
        </c:dLbls>
        <c:axId val="483823840"/>
        <c:axId val="18193920"/>
      </c:scatterChart>
      <c:valAx>
        <c:axId val="48382384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r>
                  <a:rPr lang="en-US"/>
                  <a:t>Outage Probability (percentage)</a:t>
                </a:r>
              </a:p>
            </c:rich>
          </c:tx>
          <c:layout>
            <c:manualLayout>
              <c:xMode val="edge"/>
              <c:yMode val="edge"/>
              <c:x val="0.30334556191839657"/>
              <c:y val="0.89465561123041437"/>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s-419"/>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t" anchorCtr="1"/>
          <a:lstStyle/>
          <a:p>
            <a:pPr>
              <a:defRPr sz="2400" b="0" i="0" u="none" strike="noStrike" kern="1200" baseline="0">
                <a:solidFill>
                  <a:schemeClr val="tx1"/>
                </a:solidFill>
                <a:latin typeface="+mn-lt"/>
                <a:ea typeface="+mn-ea"/>
                <a:cs typeface="+mn-cs"/>
              </a:defRPr>
            </a:pPr>
            <a:endParaRPr lang="es-419"/>
          </a:p>
        </c:txPr>
        <c:crossAx val="18193920"/>
        <c:crosses val="autoZero"/>
        <c:crossBetween val="midCat"/>
      </c:valAx>
      <c:valAx>
        <c:axId val="18193920"/>
        <c:scaling>
          <c:orientation val="minMax"/>
          <c:max val="13"/>
          <c:min val="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0" i="0" u="none" strike="noStrike" kern="1200" baseline="0">
                    <a:solidFill>
                      <a:schemeClr val="tx1"/>
                    </a:solidFill>
                    <a:latin typeface="+mn-lt"/>
                    <a:ea typeface="+mn-ea"/>
                    <a:cs typeface="+mn-cs"/>
                  </a:defRPr>
                </a:pPr>
                <a:r>
                  <a:rPr lang="en-US"/>
                  <a:t>Correction (Motor Power Units)</a:t>
                </a:r>
              </a:p>
            </c:rich>
          </c:tx>
          <c:overlay val="0"/>
          <c:spPr>
            <a:noFill/>
            <a:ln>
              <a:noFill/>
            </a:ln>
            <a:effectLst/>
          </c:spPr>
          <c:txPr>
            <a:bodyPr rot="-54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s-419"/>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s-419"/>
          </a:p>
        </c:txPr>
        <c:crossAx val="483823840"/>
        <c:crosses val="autoZero"/>
        <c:crossBetween val="midCat"/>
      </c:valAx>
      <c:spPr>
        <a:noFill/>
        <a:ln>
          <a:solidFill>
            <a:schemeClr val="tx1"/>
          </a:solidFill>
        </a:ln>
        <a:effectLst/>
      </c:spPr>
    </c:plotArea>
    <c:legend>
      <c:legendPos val="r"/>
      <c:layout>
        <c:manualLayout>
          <c:xMode val="edge"/>
          <c:yMode val="edge"/>
          <c:x val="0.44411685755189695"/>
          <c:y val="5.3875566690527323E-2"/>
          <c:w val="0.31977087479449684"/>
          <c:h val="0.26730831941461863"/>
        </c:manualLayout>
      </c:layout>
      <c:overlay val="0"/>
      <c:spPr>
        <a:solidFill>
          <a:schemeClr val="bg1"/>
        </a:solidFill>
        <a:ln>
          <a:solidFill>
            <a:schemeClr val="tx1"/>
          </a:solidFill>
        </a:ln>
        <a:effectLst/>
      </c:spPr>
      <c:txPr>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s-419"/>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400">
          <a:solidFill>
            <a:schemeClr val="tx1"/>
          </a:solidFill>
        </a:defRPr>
      </a:pPr>
      <a:endParaRPr lang="es-419"/>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1132910469524643"/>
          <c:y val="3.4893623247234273E-2"/>
          <c:w val="0.83747068067195729"/>
          <c:h val="0.76449003647620983"/>
        </c:manualLayout>
      </c:layout>
      <c:scatterChart>
        <c:scatterStyle val="lineMarker"/>
        <c:varyColors val="0"/>
        <c:ser>
          <c:idx val="0"/>
          <c:order val="0"/>
          <c:tx>
            <c:strRef>
              <c:f>Sheet11!$M$16</c:f>
              <c:strCache>
                <c:ptCount val="1"/>
                <c:pt idx="0">
                  <c:v>Infrastructure Only</c:v>
                </c:pt>
              </c:strCache>
            </c:strRef>
          </c:tx>
          <c:spPr>
            <a:ln w="19050" cap="rnd">
              <a:solidFill>
                <a:schemeClr val="accent1"/>
              </a:solidFill>
              <a:round/>
            </a:ln>
            <a:effectLst/>
          </c:spPr>
          <c:marker>
            <c:symbol val="square"/>
            <c:size val="8"/>
            <c:spPr>
              <a:solidFill>
                <a:schemeClr val="accent1"/>
              </a:solidFill>
              <a:ln w="9525">
                <a:solidFill>
                  <a:schemeClr val="accent1"/>
                </a:solidFill>
              </a:ln>
              <a:effectLst/>
            </c:spPr>
          </c:marker>
          <c:xVal>
            <c:numRef>
              <c:f>Sheet11!$N$17:$N$23</c:f>
              <c:numCache>
                <c:formatCode>General</c:formatCode>
                <c:ptCount val="7"/>
                <c:pt idx="0">
                  <c:v>5</c:v>
                </c:pt>
                <c:pt idx="1">
                  <c:v>15</c:v>
                </c:pt>
                <c:pt idx="2">
                  <c:v>25</c:v>
                </c:pt>
                <c:pt idx="3">
                  <c:v>35</c:v>
                </c:pt>
                <c:pt idx="4">
                  <c:v>40</c:v>
                </c:pt>
              </c:numCache>
            </c:numRef>
          </c:xVal>
          <c:yVal>
            <c:numRef>
              <c:f>Sheet11!$R$17:$R$23</c:f>
              <c:numCache>
                <c:formatCode>General</c:formatCode>
                <c:ptCount val="7"/>
                <c:pt idx="0">
                  <c:v>8.7487875240550803</c:v>
                </c:pt>
                <c:pt idx="1">
                  <c:v>8.5896347906096224</c:v>
                </c:pt>
                <c:pt idx="2">
                  <c:v>9.0352013736163386</c:v>
                </c:pt>
                <c:pt idx="3">
                  <c:v>9.9190869018408652</c:v>
                </c:pt>
                <c:pt idx="4">
                  <c:v>10.834964261309533</c:v>
                </c:pt>
              </c:numCache>
            </c:numRef>
          </c:yVal>
          <c:smooth val="0"/>
          <c:extLst>
            <c:ext xmlns:c16="http://schemas.microsoft.com/office/drawing/2014/chart" uri="{C3380CC4-5D6E-409C-BE32-E72D297353CC}">
              <c16:uniqueId val="{00000000-8566-4D1B-875F-70B7FA864631}"/>
            </c:ext>
          </c:extLst>
        </c:ser>
        <c:ser>
          <c:idx val="1"/>
          <c:order val="1"/>
          <c:tx>
            <c:strRef>
              <c:f>Sheet11!$M$7</c:f>
              <c:strCache>
                <c:ptCount val="1"/>
                <c:pt idx="0">
                  <c:v>On-Vehicle Only</c:v>
                </c:pt>
              </c:strCache>
            </c:strRef>
          </c:tx>
          <c:spPr>
            <a:ln w="19050" cap="rnd">
              <a:solidFill>
                <a:schemeClr val="accent2"/>
              </a:solidFill>
              <a:round/>
            </a:ln>
            <a:effectLst/>
          </c:spPr>
          <c:marker>
            <c:symbol val="circle"/>
            <c:size val="7"/>
            <c:spPr>
              <a:solidFill>
                <a:schemeClr val="accent2"/>
              </a:solidFill>
              <a:ln w="9525">
                <a:solidFill>
                  <a:schemeClr val="accent2"/>
                </a:solidFill>
              </a:ln>
              <a:effectLst/>
            </c:spPr>
          </c:marker>
          <c:xVal>
            <c:numRef>
              <c:f>Sheet11!$N$8:$N$11</c:f>
              <c:numCache>
                <c:formatCode>General</c:formatCode>
                <c:ptCount val="4"/>
                <c:pt idx="0">
                  <c:v>5</c:v>
                </c:pt>
                <c:pt idx="1">
                  <c:v>15</c:v>
                </c:pt>
                <c:pt idx="2">
                  <c:v>25</c:v>
                </c:pt>
                <c:pt idx="3">
                  <c:v>30</c:v>
                </c:pt>
              </c:numCache>
            </c:numRef>
          </c:xVal>
          <c:yVal>
            <c:numRef>
              <c:f>Sheet11!$R$8:$R$11</c:f>
              <c:numCache>
                <c:formatCode>General</c:formatCode>
                <c:ptCount val="4"/>
                <c:pt idx="0">
                  <c:v>8.2862552033646786</c:v>
                </c:pt>
                <c:pt idx="1">
                  <c:v>8.2240017883196241</c:v>
                </c:pt>
                <c:pt idx="2">
                  <c:v>8.674484786357306</c:v>
                </c:pt>
                <c:pt idx="3">
                  <c:v>11.981738075183049</c:v>
                </c:pt>
              </c:numCache>
            </c:numRef>
          </c:yVal>
          <c:smooth val="0"/>
          <c:extLst>
            <c:ext xmlns:c16="http://schemas.microsoft.com/office/drawing/2014/chart" uri="{C3380CC4-5D6E-409C-BE32-E72D297353CC}">
              <c16:uniqueId val="{00000001-8566-4D1B-875F-70B7FA864631}"/>
            </c:ext>
          </c:extLst>
        </c:ser>
        <c:ser>
          <c:idx val="2"/>
          <c:order val="2"/>
          <c:tx>
            <c:strRef>
              <c:f>Sheet11!$M$25</c:f>
              <c:strCache>
                <c:ptCount val="1"/>
                <c:pt idx="0">
                  <c:v>Combined (weighted)</c:v>
                </c:pt>
              </c:strCache>
            </c:strRef>
          </c:tx>
          <c:spPr>
            <a:ln w="19050" cap="rnd">
              <a:solidFill>
                <a:schemeClr val="accent6">
                  <a:lumMod val="75000"/>
                </a:schemeClr>
              </a:solidFill>
              <a:round/>
            </a:ln>
            <a:effectLst/>
          </c:spPr>
          <c:marker>
            <c:symbol val="triangle"/>
            <c:size val="9"/>
            <c:spPr>
              <a:solidFill>
                <a:schemeClr val="accent6">
                  <a:lumMod val="75000"/>
                </a:schemeClr>
              </a:solidFill>
              <a:ln w="9525">
                <a:solidFill>
                  <a:schemeClr val="accent3"/>
                </a:solidFill>
              </a:ln>
              <a:effectLst/>
            </c:spPr>
          </c:marker>
          <c:xVal>
            <c:numRef>
              <c:f>Sheet11!$N$26:$N$31</c:f>
              <c:numCache>
                <c:formatCode>General</c:formatCode>
                <c:ptCount val="6"/>
                <c:pt idx="0">
                  <c:v>5</c:v>
                </c:pt>
                <c:pt idx="1">
                  <c:v>15</c:v>
                </c:pt>
                <c:pt idx="2">
                  <c:v>25</c:v>
                </c:pt>
                <c:pt idx="3">
                  <c:v>35</c:v>
                </c:pt>
                <c:pt idx="4">
                  <c:v>40</c:v>
                </c:pt>
                <c:pt idx="5">
                  <c:v>45</c:v>
                </c:pt>
              </c:numCache>
            </c:numRef>
          </c:xVal>
          <c:yVal>
            <c:numRef>
              <c:f>Sheet11!$P$26:$P$31</c:f>
              <c:numCache>
                <c:formatCode>General</c:formatCode>
                <c:ptCount val="6"/>
                <c:pt idx="0">
                  <c:v>8.4551557904505152</c:v>
                </c:pt>
                <c:pt idx="1">
                  <c:v>8.6633357324065372</c:v>
                </c:pt>
                <c:pt idx="2">
                  <c:v>8.9224263575380398</c:v>
                </c:pt>
                <c:pt idx="3">
                  <c:v>8.7175431287385585</c:v>
                </c:pt>
                <c:pt idx="4">
                  <c:v>9.7755932710471676</c:v>
                </c:pt>
                <c:pt idx="5">
                  <c:v>10.453393549662161</c:v>
                </c:pt>
              </c:numCache>
            </c:numRef>
          </c:yVal>
          <c:smooth val="0"/>
          <c:extLst>
            <c:ext xmlns:c16="http://schemas.microsoft.com/office/drawing/2014/chart" uri="{C3380CC4-5D6E-409C-BE32-E72D297353CC}">
              <c16:uniqueId val="{00000002-8566-4D1B-875F-70B7FA864631}"/>
            </c:ext>
          </c:extLst>
        </c:ser>
        <c:ser>
          <c:idx val="3"/>
          <c:order val="3"/>
          <c:tx>
            <c:strRef>
              <c:f>Sheet11!$M$34</c:f>
              <c:strCache>
                <c:ptCount val="1"/>
                <c:pt idx="0">
                  <c:v>Combined (simple avg)</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Sheet11!$N$35:$N$39</c:f>
              <c:numCache>
                <c:formatCode>General</c:formatCode>
                <c:ptCount val="5"/>
                <c:pt idx="0">
                  <c:v>5</c:v>
                </c:pt>
                <c:pt idx="1">
                  <c:v>15</c:v>
                </c:pt>
                <c:pt idx="2">
                  <c:v>25</c:v>
                </c:pt>
                <c:pt idx="3">
                  <c:v>35</c:v>
                </c:pt>
                <c:pt idx="4">
                  <c:v>45</c:v>
                </c:pt>
              </c:numCache>
            </c:numRef>
          </c:xVal>
          <c:yVal>
            <c:numRef>
              <c:f>Sheet11!$P$35:$P$39</c:f>
              <c:numCache>
                <c:formatCode>General</c:formatCode>
                <c:ptCount val="5"/>
                <c:pt idx="0">
                  <c:v>9.3476163969468171</c:v>
                </c:pt>
                <c:pt idx="1">
                  <c:v>9.1250312172436416</c:v>
                </c:pt>
                <c:pt idx="2">
                  <c:v>10.215880756492169</c:v>
                </c:pt>
                <c:pt idx="3">
                  <c:v>11.206629184440823</c:v>
                </c:pt>
                <c:pt idx="4">
                  <c:v>12.716136902377016</c:v>
                </c:pt>
              </c:numCache>
            </c:numRef>
          </c:yVal>
          <c:smooth val="0"/>
          <c:extLst>
            <c:ext xmlns:c16="http://schemas.microsoft.com/office/drawing/2014/chart" uri="{C3380CC4-5D6E-409C-BE32-E72D297353CC}">
              <c16:uniqueId val="{00000003-8566-4D1B-875F-70B7FA864631}"/>
            </c:ext>
          </c:extLst>
        </c:ser>
        <c:ser>
          <c:idx val="4"/>
          <c:order val="4"/>
          <c:tx>
            <c:strRef>
              <c:f>Sheet11!$M$43</c:f>
              <c:strCache>
                <c:ptCount val="1"/>
                <c:pt idx="0">
                  <c:v>Combined (max)</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Sheet11!$N$44:$N$46</c:f>
              <c:numCache>
                <c:formatCode>General</c:formatCode>
                <c:ptCount val="3"/>
                <c:pt idx="0">
                  <c:v>5</c:v>
                </c:pt>
                <c:pt idx="1">
                  <c:v>15</c:v>
                </c:pt>
                <c:pt idx="2">
                  <c:v>25</c:v>
                </c:pt>
              </c:numCache>
            </c:numRef>
          </c:xVal>
          <c:yVal>
            <c:numRef>
              <c:f>Sheet11!$P$44:$P$46</c:f>
              <c:numCache>
                <c:formatCode>General</c:formatCode>
                <c:ptCount val="3"/>
                <c:pt idx="0">
                  <c:v>11.176191747357805</c:v>
                </c:pt>
                <c:pt idx="1">
                  <c:v>12.267518625661097</c:v>
                </c:pt>
                <c:pt idx="2">
                  <c:v>12.199959047326534</c:v>
                </c:pt>
              </c:numCache>
            </c:numRef>
          </c:yVal>
          <c:smooth val="0"/>
          <c:extLst>
            <c:ext xmlns:c16="http://schemas.microsoft.com/office/drawing/2014/chart" uri="{C3380CC4-5D6E-409C-BE32-E72D297353CC}">
              <c16:uniqueId val="{00000004-8566-4D1B-875F-70B7FA864631}"/>
            </c:ext>
          </c:extLst>
        </c:ser>
        <c:dLbls>
          <c:showLegendKey val="0"/>
          <c:showVal val="0"/>
          <c:showCatName val="0"/>
          <c:showSerName val="0"/>
          <c:showPercent val="0"/>
          <c:showBubbleSize val="0"/>
        </c:dLbls>
        <c:axId val="483823840"/>
        <c:axId val="18193920"/>
      </c:scatterChart>
      <c:valAx>
        <c:axId val="483823840"/>
        <c:scaling>
          <c:orientation val="minMax"/>
          <c:max val="52"/>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r>
                  <a:rPr lang="en-US"/>
                  <a:t>Outage Probability (percentage)</a:t>
                </a:r>
              </a:p>
            </c:rich>
          </c:tx>
          <c:layout>
            <c:manualLayout>
              <c:xMode val="edge"/>
              <c:yMode val="edge"/>
              <c:x val="0.14123988889059649"/>
              <c:y val="0.9008262013458269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s-419"/>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s-419"/>
          </a:p>
        </c:txPr>
        <c:crossAx val="18193920"/>
        <c:crosses val="autoZero"/>
        <c:crossBetween val="midCat"/>
        <c:majorUnit val="10"/>
      </c:valAx>
      <c:valAx>
        <c:axId val="18193920"/>
        <c:scaling>
          <c:orientation val="minMax"/>
          <c:max val="13"/>
          <c:min val="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s-419"/>
          </a:p>
        </c:txPr>
        <c:crossAx val="483823840"/>
        <c:crosses val="autoZero"/>
        <c:crossBetween val="midCat"/>
      </c:valAx>
      <c:spPr>
        <a:noFill/>
        <a:ln>
          <a:solidFill>
            <a:schemeClr val="tx1"/>
          </a:solidFill>
        </a:ln>
        <a:effectLst/>
      </c:spPr>
    </c:plotArea>
    <c:legend>
      <c:legendPos val="r"/>
      <c:layout>
        <c:manualLayout>
          <c:xMode val="edge"/>
          <c:yMode val="edge"/>
          <c:x val="0.35517455123362729"/>
          <c:y val="0.47015876136200357"/>
          <c:w val="0.59739370844917328"/>
          <c:h val="0.32893963254593178"/>
        </c:manualLayout>
      </c:layout>
      <c:overlay val="0"/>
      <c:spPr>
        <a:solidFill>
          <a:schemeClr val="bg1"/>
        </a:solidFill>
        <a:ln>
          <a:solidFill>
            <a:schemeClr val="tx1"/>
          </a:solid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s-419"/>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400">
          <a:solidFill>
            <a:schemeClr val="tx1"/>
          </a:solidFill>
        </a:defRPr>
      </a:pPr>
      <a:endParaRPr lang="es-419"/>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3550"/>
          </a:xfrm>
          <a:prstGeom prst="rect">
            <a:avLst/>
          </a:prstGeom>
        </p:spPr>
        <p:txBody>
          <a:bodyPr vert="horz" lIns="93031" tIns="46516" rIns="93031" bIns="46516" rtlCol="0"/>
          <a:lstStyle>
            <a:defPPr>
              <a:defRPr kern="1200" smtId="4294967295"/>
            </a:defPPr>
            <a:lvl1pPr algn="l">
              <a:defRPr sz="1200"/>
            </a:lvl1pPr>
          </a:lstStyle>
          <a:p>
            <a:endParaRPr lang="en-US"/>
          </a:p>
        </p:txBody>
      </p:sp>
      <p:sp>
        <p:nvSpPr>
          <p:cNvPr id="3" name="Date Placeholder 2"/>
          <p:cNvSpPr>
            <a:spLocks noGrp="1"/>
          </p:cNvSpPr>
          <p:nvPr>
            <p:ph type="dt" sz="quarter" idx="1"/>
          </p:nvPr>
        </p:nvSpPr>
        <p:spPr>
          <a:xfrm>
            <a:off x="3970938" y="0"/>
            <a:ext cx="3037840" cy="463550"/>
          </a:xfrm>
          <a:prstGeom prst="rect">
            <a:avLst/>
          </a:prstGeom>
        </p:spPr>
        <p:txBody>
          <a:bodyPr vert="horz" lIns="93031" tIns="46516" rIns="93031" bIns="46516" rtlCol="0"/>
          <a:lstStyle>
            <a:defPPr>
              <a:defRPr kern="1200" smtId="4294967295"/>
            </a:defPPr>
            <a:lvl1pPr algn="r">
              <a:defRPr sz="1200"/>
            </a:lvl1pPr>
          </a:lstStyle>
          <a:p>
            <a:fld id="{302F586B-0015-43FB-918D-31E1A09780E3}" type="datetimeFigureOut">
              <a:rPr lang="en-US" smtClean="0"/>
              <a:t>4/21/19</a:t>
            </a:fld>
            <a:endParaRPr lang="en-US"/>
          </a:p>
        </p:txBody>
      </p:sp>
      <p:sp>
        <p:nvSpPr>
          <p:cNvPr id="4" name="Footer Placeholder 3"/>
          <p:cNvSpPr>
            <a:spLocks noGrp="1"/>
          </p:cNvSpPr>
          <p:nvPr>
            <p:ph type="ftr" sz="quarter" idx="2"/>
          </p:nvPr>
        </p:nvSpPr>
        <p:spPr>
          <a:xfrm>
            <a:off x="0" y="8805841"/>
            <a:ext cx="3037840" cy="463550"/>
          </a:xfrm>
          <a:prstGeom prst="rect">
            <a:avLst/>
          </a:prstGeom>
        </p:spPr>
        <p:txBody>
          <a:bodyPr vert="horz" lIns="93031" tIns="46516" rIns="93031" bIns="46516" rtlCol="0" anchor="b"/>
          <a:lstStyle>
            <a:defPPr>
              <a:defRPr kern="1200" smtId="4294967295"/>
            </a:defPPr>
            <a:lvl1pPr algn="l">
              <a:defRPr sz="1200"/>
            </a:lvl1pPr>
          </a:lstStyle>
          <a:p>
            <a:endParaRPr lang="en-US"/>
          </a:p>
        </p:txBody>
      </p:sp>
      <p:sp>
        <p:nvSpPr>
          <p:cNvPr id="5" name="Slide Number Placeholder 4"/>
          <p:cNvSpPr>
            <a:spLocks noGrp="1"/>
          </p:cNvSpPr>
          <p:nvPr>
            <p:ph type="sldNum" sz="quarter" idx="3"/>
          </p:nvPr>
        </p:nvSpPr>
        <p:spPr>
          <a:xfrm>
            <a:off x="3970938" y="8805841"/>
            <a:ext cx="3037840" cy="463550"/>
          </a:xfrm>
          <a:prstGeom prst="rect">
            <a:avLst/>
          </a:prstGeom>
        </p:spPr>
        <p:txBody>
          <a:bodyPr vert="horz" lIns="93031" tIns="46516" rIns="93031" bIns="46516" rtlCol="0" anchor="b"/>
          <a:lstStyle>
            <a:defPPr>
              <a:defRPr kern="1200" smtId="4294967295"/>
            </a:defPPr>
            <a:lvl1pPr algn="r">
              <a:defRPr sz="1200"/>
            </a:lvl1pPr>
          </a:lstStyle>
          <a:p>
            <a:fld id="{5F29C2D4-4424-41A2-A90C-29D31B733A95}" type="slidenum">
              <a:rPr lang="en-US" smtClean="0"/>
              <a:t>‹#›</a:t>
            </a:fld>
            <a:endParaRPr lang="en-US"/>
          </a:p>
        </p:txBody>
      </p:sp>
    </p:spTree>
    <p:extLst>
      <p:ext uri="{BB962C8B-B14F-4D97-AF65-F5344CB8AC3E}">
        <p14:creationId xmlns:p14="http://schemas.microsoft.com/office/powerpoint/2010/main" val="3955513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0DCDBAA9-002C-4E83-8A71-D5CA46380431}" type="datetimeFigureOut">
              <a:rPr lang="en-US" smtClean="0"/>
              <a:t>4/21/19</a:t>
            </a:fld>
            <a:endParaRPr lang="en-US"/>
          </a:p>
        </p:txBody>
      </p:sp>
      <p:sp>
        <p:nvSpPr>
          <p:cNvPr id="4" name="Slide Image Placeholder 3"/>
          <p:cNvSpPr>
            <a:spLocks noGrp="1" noRot="1" noChangeAspect="1"/>
          </p:cNvSpPr>
          <p:nvPr>
            <p:ph type="sldImg" idx="2"/>
          </p:nvPr>
        </p:nvSpPr>
        <p:spPr>
          <a:xfrm>
            <a:off x="1419225" y="1158875"/>
            <a:ext cx="4171950" cy="312896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62463"/>
            <a:ext cx="5607050" cy="3649662"/>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05863"/>
            <a:ext cx="3038475" cy="4651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05863"/>
            <a:ext cx="3038475" cy="465137"/>
          </a:xfrm>
          <a:prstGeom prst="rect">
            <a:avLst/>
          </a:prstGeom>
        </p:spPr>
        <p:txBody>
          <a:bodyPr vert="horz" lIns="91440" tIns="45720" rIns="91440" bIns="45720" rtlCol="0" anchor="b"/>
          <a:lstStyle>
            <a:lvl1pPr algn="r">
              <a:defRPr sz="1200"/>
            </a:lvl1pPr>
          </a:lstStyle>
          <a:p>
            <a:fld id="{FA215B1D-DE28-4D53-8EC8-C063998C0F79}" type="slidenum">
              <a:rPr lang="en-US" smtClean="0"/>
              <a:t>‹#›</a:t>
            </a:fld>
            <a:endParaRPr lang="en-US"/>
          </a:p>
        </p:txBody>
      </p:sp>
    </p:spTree>
    <p:extLst>
      <p:ext uri="{BB962C8B-B14F-4D97-AF65-F5344CB8AC3E}">
        <p14:creationId xmlns:p14="http://schemas.microsoft.com/office/powerpoint/2010/main" val="1680619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Setup and materials – merge</a:t>
            </a:r>
          </a:p>
          <a:p>
            <a:endParaRPr lang="en-US" dirty="0"/>
          </a:p>
          <a:p>
            <a:r>
              <a:rPr lang="en-US" dirty="0"/>
              <a:t>Prototype design – perhaps identify key properties/changes? Need sufficient computation capabilities to do image processing, high resolution camera, simplified color code, </a:t>
            </a:r>
          </a:p>
          <a:p>
            <a:endParaRPr lang="en-US" dirty="0"/>
          </a:p>
          <a:p>
            <a:r>
              <a:rPr lang="en-US" dirty="0"/>
              <a:t>Part 3:</a:t>
            </a:r>
          </a:p>
          <a:p>
            <a:endParaRPr lang="en-US" dirty="0"/>
          </a:p>
          <a:p>
            <a:r>
              <a:rPr lang="en-US" dirty="0"/>
              <a:t>Sensor fusion design </a:t>
            </a:r>
            <a:r>
              <a:rPr lang="en-US" dirty="0">
                <a:sym typeface="Wingdings" panose="05000000000000000000" pitchFamily="2" charset="2"/>
              </a:rPr>
              <a:t> Key requirements </a:t>
            </a:r>
          </a:p>
          <a:p>
            <a:endParaRPr lang="en-US" dirty="0">
              <a:sym typeface="Wingdings" panose="05000000000000000000" pitchFamily="2" charset="2"/>
            </a:endParaRPr>
          </a:p>
          <a:p>
            <a:r>
              <a:rPr lang="en-US" dirty="0"/>
              <a:t>1</a:t>
            </a:r>
            <a:r>
              <a:rPr lang="en-US" baseline="30000" dirty="0"/>
              <a:t>st</a:t>
            </a:r>
            <a:r>
              <a:rPr lang="en-US" dirty="0"/>
              <a:t> 2 graphs == metrics – make these smaller and put them side by side</a:t>
            </a:r>
          </a:p>
          <a:p>
            <a:endParaRPr lang="en-US" dirty="0"/>
          </a:p>
          <a:p>
            <a:endParaRPr lang="en-US" dirty="0"/>
          </a:p>
        </p:txBody>
      </p:sp>
      <p:sp>
        <p:nvSpPr>
          <p:cNvPr id="4" name="Slide Number Placeholder 3"/>
          <p:cNvSpPr>
            <a:spLocks noGrp="1"/>
          </p:cNvSpPr>
          <p:nvPr>
            <p:ph type="sldNum" sz="quarter" idx="10"/>
          </p:nvPr>
        </p:nvSpPr>
        <p:spPr/>
        <p:txBody>
          <a:bodyPr/>
          <a:lstStyle/>
          <a:p>
            <a:fld id="{FA215B1D-DE28-4D53-8EC8-C063998C0F79}" type="slidenum">
              <a:rPr lang="en-US" smtClean="0"/>
              <a:t>1</a:t>
            </a:fld>
            <a:endParaRPr lang="en-US"/>
          </a:p>
        </p:txBody>
      </p:sp>
    </p:spTree>
    <p:extLst>
      <p:ext uri="{BB962C8B-B14F-4D97-AF65-F5344CB8AC3E}">
        <p14:creationId xmlns:p14="http://schemas.microsoft.com/office/powerpoint/2010/main" val="1720514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955731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4/21/19</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300552483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1" y="1318264"/>
            <a:ext cx="9875520" cy="28087321"/>
          </a:xfr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2194560" y="1318264"/>
            <a:ext cx="28895039" cy="28087321"/>
          </a:xfr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4/21/19</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43487228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4/21/19</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99531252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7"/>
            <a:ext cx="37307521" cy="6537960"/>
          </a:xfrm>
        </p:spPr>
        <p:txBody>
          <a:bodyPr anchor="t"/>
          <a:lstStyle>
            <a:defPPr>
              <a:defRPr kern="1200" smtId="4294967295"/>
            </a:defPPr>
            <a:lvl1pPr algn="l">
              <a:defRPr sz="16500" b="1" cap="all"/>
            </a:lvl1pPr>
          </a:lstStyle>
          <a:p>
            <a:r>
              <a:rPr lang="en-US"/>
              <a:t>Click to edit Master title style</a:t>
            </a:r>
          </a:p>
        </p:txBody>
      </p:sp>
      <p:sp>
        <p:nvSpPr>
          <p:cNvPr id="3" name="Text Placeholder 2"/>
          <p:cNvSpPr>
            <a:spLocks noGrp="1"/>
          </p:cNvSpPr>
          <p:nvPr>
            <p:ph type="body" idx="1"/>
          </p:nvPr>
        </p:nvSpPr>
        <p:spPr>
          <a:xfrm>
            <a:off x="3467102" y="13952224"/>
            <a:ext cx="37307521" cy="7200897"/>
          </a:xfrm>
        </p:spPr>
        <p:txBody>
          <a:bodyPr anchor="b"/>
          <a:lstStyle>
            <a:defPPr>
              <a:defRPr kern="1200" smtId="4294967295"/>
            </a:defPPr>
            <a:lvl1pPr marL="0" indent="0">
              <a:buNone/>
              <a:defRPr sz="8200">
                <a:solidFill>
                  <a:schemeClr val="tx1">
                    <a:tint val="75000"/>
                  </a:schemeClr>
                </a:solidFill>
              </a:defRPr>
            </a:lvl1pPr>
            <a:lvl2pPr marL="1880543" indent="0">
              <a:buNone/>
              <a:defRPr sz="7400">
                <a:solidFill>
                  <a:schemeClr val="tx1">
                    <a:tint val="75000"/>
                  </a:schemeClr>
                </a:solidFill>
              </a:defRPr>
            </a:lvl2pPr>
            <a:lvl3pPr marL="3761086" indent="0">
              <a:buNone/>
              <a:defRPr sz="6600">
                <a:solidFill>
                  <a:schemeClr val="tx1">
                    <a:tint val="75000"/>
                  </a:schemeClr>
                </a:solidFill>
              </a:defRPr>
            </a:lvl3pPr>
            <a:lvl4pPr marL="5641630" indent="0">
              <a:buNone/>
              <a:defRPr sz="5800">
                <a:solidFill>
                  <a:schemeClr val="tx1">
                    <a:tint val="75000"/>
                  </a:schemeClr>
                </a:solidFill>
              </a:defRPr>
            </a:lvl4pPr>
            <a:lvl5pPr marL="7522173" indent="0">
              <a:buNone/>
              <a:defRPr sz="5800">
                <a:solidFill>
                  <a:schemeClr val="tx1">
                    <a:tint val="75000"/>
                  </a:schemeClr>
                </a:solidFill>
              </a:defRPr>
            </a:lvl5pPr>
            <a:lvl6pPr marL="9402716" indent="0">
              <a:buNone/>
              <a:defRPr sz="5800">
                <a:solidFill>
                  <a:schemeClr val="tx1">
                    <a:tint val="75000"/>
                  </a:schemeClr>
                </a:solidFill>
              </a:defRPr>
            </a:lvl6pPr>
            <a:lvl7pPr marL="11283259" indent="0">
              <a:buNone/>
              <a:defRPr sz="5800">
                <a:solidFill>
                  <a:schemeClr val="tx1">
                    <a:tint val="75000"/>
                  </a:schemeClr>
                </a:solidFill>
              </a:defRPr>
            </a:lvl7pPr>
            <a:lvl8pPr marL="13163803" indent="0">
              <a:buNone/>
              <a:defRPr sz="5800">
                <a:solidFill>
                  <a:schemeClr val="tx1">
                    <a:tint val="75000"/>
                  </a:schemeClr>
                </a:solidFill>
              </a:defRPr>
            </a:lvl8pPr>
            <a:lvl9pPr marL="15044345" indent="0">
              <a:buNone/>
              <a:defRPr sz="5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4/21/19</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14984067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2194560" y="7680962"/>
            <a:ext cx="19385280" cy="21724623"/>
          </a:xfrm>
        </p:spPr>
        <p:txBody>
          <a:bodyPr/>
          <a:lstStyle>
            <a:defPPr>
              <a:defRPr kern="1200" smtId="4294967295"/>
            </a:defPPr>
            <a:lvl1pPr>
              <a:defRPr sz="11500"/>
            </a:lvl1pPr>
            <a:lvl2pPr>
              <a:defRPr sz="9900"/>
            </a:lvl2pPr>
            <a:lvl3pPr>
              <a:defRPr sz="8200"/>
            </a:lvl3pPr>
            <a:lvl4pPr>
              <a:defRPr sz="7400"/>
            </a:lvl4pPr>
            <a:lvl5pPr>
              <a:defRPr sz="7400"/>
            </a:lvl5pPr>
            <a:lvl6pPr>
              <a:defRPr sz="7400"/>
            </a:lvl6pPr>
            <a:lvl7pPr>
              <a:defRPr sz="7400"/>
            </a:lvl7pPr>
            <a:lvl8pPr>
              <a:defRPr sz="7400"/>
            </a:lvl8pPr>
            <a:lvl9pPr>
              <a:defRPr sz="7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311361" y="7680962"/>
            <a:ext cx="19385280" cy="21724623"/>
          </a:xfrm>
        </p:spPr>
        <p:txBody>
          <a:bodyPr/>
          <a:lstStyle>
            <a:defPPr>
              <a:defRPr kern="1200" smtId="4294967295"/>
            </a:defPPr>
            <a:lvl1pPr>
              <a:defRPr sz="11500"/>
            </a:lvl1pPr>
            <a:lvl2pPr>
              <a:defRPr sz="9900"/>
            </a:lvl2pPr>
            <a:lvl3pPr>
              <a:defRPr sz="8200"/>
            </a:lvl3pPr>
            <a:lvl4pPr>
              <a:defRPr sz="7400"/>
            </a:lvl4pPr>
            <a:lvl5pPr>
              <a:defRPr sz="7400"/>
            </a:lvl5pPr>
            <a:lvl6pPr>
              <a:defRPr sz="7400"/>
            </a:lvl6pPr>
            <a:lvl7pPr>
              <a:defRPr sz="7400"/>
            </a:lvl7pPr>
            <a:lvl8pPr>
              <a:defRPr sz="7400"/>
            </a:lvl8pPr>
            <a:lvl9pPr>
              <a:defRPr sz="7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defPPr>
              <a:defRPr kern="1200" smtId="4294967295"/>
            </a:defPPr>
          </a:lstStyle>
          <a:p>
            <a:fld id="{1D3EE5B7-680E-44FF-962F-3113FAB5030E}" type="datetimeFigureOut">
              <a:rPr lang="en-US" smtClean="0"/>
              <a:t>4/21/19</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55832779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2194560" y="7368543"/>
            <a:ext cx="19392902" cy="3070857"/>
          </a:xfrm>
        </p:spPr>
        <p:txBody>
          <a:bodyPr anchor="b"/>
          <a:lstStyle>
            <a:defPPr>
              <a:defRPr kern="1200" smtId="4294967295"/>
            </a:defPPr>
            <a:lvl1pPr marL="0" indent="0">
              <a:buNone/>
              <a:defRPr sz="9900" b="1"/>
            </a:lvl1pPr>
            <a:lvl2pPr marL="1880543" indent="0">
              <a:buNone/>
              <a:defRPr sz="8200" b="1"/>
            </a:lvl2pPr>
            <a:lvl3pPr marL="3761086" indent="0">
              <a:buNone/>
              <a:defRPr sz="7400" b="1"/>
            </a:lvl3pPr>
            <a:lvl4pPr marL="5641630" indent="0">
              <a:buNone/>
              <a:defRPr sz="6600" b="1"/>
            </a:lvl4pPr>
            <a:lvl5pPr marL="7522173" indent="0">
              <a:buNone/>
              <a:defRPr sz="6600" b="1"/>
            </a:lvl5pPr>
            <a:lvl6pPr marL="9402716" indent="0">
              <a:buNone/>
              <a:defRPr sz="6600" b="1"/>
            </a:lvl6pPr>
            <a:lvl7pPr marL="11283259" indent="0">
              <a:buNone/>
              <a:defRPr sz="6600" b="1"/>
            </a:lvl7pPr>
            <a:lvl8pPr marL="13163803" indent="0">
              <a:buNone/>
              <a:defRPr sz="6600" b="1"/>
            </a:lvl8pPr>
            <a:lvl9pPr marL="15044345" indent="0">
              <a:buNone/>
              <a:defRPr sz="6600" b="1"/>
            </a:lvl9pPr>
          </a:lstStyle>
          <a:p>
            <a:pPr lvl="0"/>
            <a:r>
              <a:rPr lang="en-US"/>
              <a:t>Click to edit Master text styles</a:t>
            </a:r>
          </a:p>
        </p:txBody>
      </p:sp>
      <p:sp>
        <p:nvSpPr>
          <p:cNvPr id="4" name="Content Placeholder 3"/>
          <p:cNvSpPr>
            <a:spLocks noGrp="1"/>
          </p:cNvSpPr>
          <p:nvPr>
            <p:ph sz="half" idx="2"/>
          </p:nvPr>
        </p:nvSpPr>
        <p:spPr>
          <a:xfrm>
            <a:off x="2194560" y="10439400"/>
            <a:ext cx="19392902" cy="18966183"/>
          </a:xfrm>
        </p:spPr>
        <p:txBody>
          <a:bodyPr/>
          <a:lstStyle>
            <a:defPPr>
              <a:defRPr kern="1200" smtId="4294967295"/>
            </a:defPPr>
            <a:lvl1pPr>
              <a:defRPr sz="9900"/>
            </a:lvl1pPr>
            <a:lvl2pPr>
              <a:defRPr sz="8200"/>
            </a:lvl2pPr>
            <a:lvl3pPr>
              <a:defRPr sz="7400"/>
            </a:lvl3pPr>
            <a:lvl4pPr>
              <a:defRPr sz="6600"/>
            </a:lvl4pPr>
            <a:lvl5pPr>
              <a:defRPr sz="6600"/>
            </a:lvl5pPr>
            <a:lvl6pPr>
              <a:defRPr sz="6600"/>
            </a:lvl6pPr>
            <a:lvl7pPr>
              <a:defRPr sz="6600"/>
            </a:lvl7pPr>
            <a:lvl8pPr>
              <a:defRPr sz="6600"/>
            </a:lvl8pPr>
            <a:lvl9pPr>
              <a:defRPr sz="6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1" y="7368543"/>
            <a:ext cx="19400520" cy="3070857"/>
          </a:xfrm>
        </p:spPr>
        <p:txBody>
          <a:bodyPr anchor="b"/>
          <a:lstStyle>
            <a:defPPr>
              <a:defRPr kern="1200" smtId="4294967295"/>
            </a:defPPr>
            <a:lvl1pPr marL="0" indent="0">
              <a:buNone/>
              <a:defRPr sz="9900" b="1"/>
            </a:lvl1pPr>
            <a:lvl2pPr marL="1880543" indent="0">
              <a:buNone/>
              <a:defRPr sz="8200" b="1"/>
            </a:lvl2pPr>
            <a:lvl3pPr marL="3761086" indent="0">
              <a:buNone/>
              <a:defRPr sz="7400" b="1"/>
            </a:lvl3pPr>
            <a:lvl4pPr marL="5641630" indent="0">
              <a:buNone/>
              <a:defRPr sz="6600" b="1"/>
            </a:lvl4pPr>
            <a:lvl5pPr marL="7522173" indent="0">
              <a:buNone/>
              <a:defRPr sz="6600" b="1"/>
            </a:lvl5pPr>
            <a:lvl6pPr marL="9402716" indent="0">
              <a:buNone/>
              <a:defRPr sz="6600" b="1"/>
            </a:lvl6pPr>
            <a:lvl7pPr marL="11283259" indent="0">
              <a:buNone/>
              <a:defRPr sz="6600" b="1"/>
            </a:lvl7pPr>
            <a:lvl8pPr marL="13163803" indent="0">
              <a:buNone/>
              <a:defRPr sz="6600" b="1"/>
            </a:lvl8pPr>
            <a:lvl9pPr marL="15044345" indent="0">
              <a:buNone/>
              <a:defRPr sz="6600" b="1"/>
            </a:lvl9pPr>
          </a:lstStyle>
          <a:p>
            <a:pPr lvl="0"/>
            <a:r>
              <a:rPr lang="en-US"/>
              <a:t>Click to edit Master text styles</a:t>
            </a:r>
          </a:p>
        </p:txBody>
      </p:sp>
      <p:sp>
        <p:nvSpPr>
          <p:cNvPr id="6" name="Content Placeholder 5"/>
          <p:cNvSpPr>
            <a:spLocks noGrp="1"/>
          </p:cNvSpPr>
          <p:nvPr>
            <p:ph sz="quarter" idx="4"/>
          </p:nvPr>
        </p:nvSpPr>
        <p:spPr>
          <a:xfrm>
            <a:off x="22296121" y="10439400"/>
            <a:ext cx="19400520" cy="18966183"/>
          </a:xfrm>
        </p:spPr>
        <p:txBody>
          <a:bodyPr/>
          <a:lstStyle>
            <a:defPPr>
              <a:defRPr kern="1200" smtId="4294967295"/>
            </a:defPPr>
            <a:lvl1pPr>
              <a:defRPr sz="9900"/>
            </a:lvl1pPr>
            <a:lvl2pPr>
              <a:defRPr sz="8200"/>
            </a:lvl2pPr>
            <a:lvl3pPr>
              <a:defRPr sz="7400"/>
            </a:lvl3pPr>
            <a:lvl4pPr>
              <a:defRPr sz="6600"/>
            </a:lvl4pPr>
            <a:lvl5pPr>
              <a:defRPr sz="6600"/>
            </a:lvl5pPr>
            <a:lvl6pPr>
              <a:defRPr sz="6600"/>
            </a:lvl6pPr>
            <a:lvl7pPr>
              <a:defRPr sz="6600"/>
            </a:lvl7pPr>
            <a:lvl8pPr>
              <a:defRPr sz="6600"/>
            </a:lvl8pPr>
            <a:lvl9pPr>
              <a:defRPr sz="6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defPPr>
              <a:defRPr kern="1200" smtId="4294967295"/>
            </a:defPPr>
          </a:lstStyle>
          <a:p>
            <a:fld id="{1D3EE5B7-680E-44FF-962F-3113FAB5030E}" type="datetimeFigureOut">
              <a:rPr lang="en-US" smtClean="0"/>
              <a:t>4/21/19</a:t>
            </a:fld>
            <a:endParaRPr lang="en-US"/>
          </a:p>
        </p:txBody>
      </p:sp>
      <p:sp>
        <p:nvSpPr>
          <p:cNvPr id="8" name="Footer Placeholder 7"/>
          <p:cNvSpPr>
            <a:spLocks noGrp="1"/>
          </p:cNvSpPr>
          <p:nvPr>
            <p:ph type="ftr" sz="quarter" idx="11"/>
          </p:nvPr>
        </p:nvSpPr>
        <p:spPr/>
        <p:txBody>
          <a:bodyPr/>
          <a:lstStyle>
            <a:defPPr>
              <a:defRPr kern="1200" smtId="4294967295"/>
            </a:defPPr>
          </a:lstStyle>
          <a:p>
            <a:endParaRPr lang="en-US"/>
          </a:p>
        </p:txBody>
      </p:sp>
      <p:sp>
        <p:nvSpPr>
          <p:cNvPr id="9" name="Slide Number Placeholder 8"/>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13403302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Date Placeholder 2"/>
          <p:cNvSpPr>
            <a:spLocks noGrp="1"/>
          </p:cNvSpPr>
          <p:nvPr>
            <p:ph type="dt" sz="half" idx="10"/>
          </p:nvPr>
        </p:nvSpPr>
        <p:spPr/>
        <p:txBody>
          <a:bodyPr/>
          <a:lstStyle>
            <a:defPPr>
              <a:defRPr kern="1200" smtId="4294967295"/>
            </a:defPPr>
          </a:lstStyle>
          <a:p>
            <a:fld id="{1D3EE5B7-680E-44FF-962F-3113FAB5030E}" type="datetimeFigureOut">
              <a:rPr lang="en-US" smtClean="0"/>
              <a:t>4/21/19</a:t>
            </a:fld>
            <a:endParaRPr lang="en-US"/>
          </a:p>
        </p:txBody>
      </p:sp>
      <p:sp>
        <p:nvSpPr>
          <p:cNvPr id="4" name="Footer Placeholder 3"/>
          <p:cNvSpPr>
            <a:spLocks noGrp="1"/>
          </p:cNvSpPr>
          <p:nvPr>
            <p:ph type="ftr" sz="quarter" idx="11"/>
          </p:nvPr>
        </p:nvSpPr>
        <p:spPr/>
        <p:txBody>
          <a:bodyPr/>
          <a:lstStyle>
            <a:defPPr>
              <a:defRPr kern="1200" smtId="4294967295"/>
            </a:defPPr>
          </a:lstStyle>
          <a:p>
            <a:endParaRPr lang="en-US"/>
          </a:p>
        </p:txBody>
      </p:sp>
      <p:sp>
        <p:nvSpPr>
          <p:cNvPr id="5" name="Slide Number Placeholder 4"/>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333511450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defRPr kern="1200" smtId="4294967295"/>
            </a:defPPr>
          </a:lstStyle>
          <a:p>
            <a:fld id="{1D3EE5B7-680E-44FF-962F-3113FAB5030E}" type="datetimeFigureOut">
              <a:rPr lang="en-US" smtClean="0"/>
              <a:t>4/21/19</a:t>
            </a:fld>
            <a:endParaRPr lang="en-US"/>
          </a:p>
        </p:txBody>
      </p:sp>
      <p:sp>
        <p:nvSpPr>
          <p:cNvPr id="3" name="Footer Placeholder 2"/>
          <p:cNvSpPr>
            <a:spLocks noGrp="1"/>
          </p:cNvSpPr>
          <p:nvPr>
            <p:ph type="ftr" sz="quarter" idx="11"/>
          </p:nvPr>
        </p:nvSpPr>
        <p:spPr/>
        <p:txBody>
          <a:bodyPr/>
          <a:lstStyle>
            <a:defPPr>
              <a:defRPr kern="1200" smtId="4294967295"/>
            </a:defPPr>
          </a:lstStyle>
          <a:p>
            <a:endParaRPr lang="en-US"/>
          </a:p>
        </p:txBody>
      </p:sp>
      <p:sp>
        <p:nvSpPr>
          <p:cNvPr id="4" name="Slide Number Placeholder 3"/>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398481478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7" y="1310640"/>
            <a:ext cx="14439902" cy="5577840"/>
          </a:xfrm>
        </p:spPr>
        <p:txBody>
          <a:bodyPr anchor="b"/>
          <a:lstStyle>
            <a:defPPr>
              <a:defRPr kern="1200" smtId="4294967295"/>
            </a:defPPr>
            <a:lvl1pPr algn="l">
              <a:defRPr sz="8200" b="1"/>
            </a:lvl1pPr>
          </a:lstStyle>
          <a:p>
            <a:r>
              <a:rPr lang="en-US"/>
              <a:t>Click to edit Master title style</a:t>
            </a:r>
          </a:p>
        </p:txBody>
      </p:sp>
      <p:sp>
        <p:nvSpPr>
          <p:cNvPr id="3" name="Content Placeholder 2"/>
          <p:cNvSpPr>
            <a:spLocks noGrp="1"/>
          </p:cNvSpPr>
          <p:nvPr>
            <p:ph idx="1"/>
          </p:nvPr>
        </p:nvSpPr>
        <p:spPr>
          <a:xfrm>
            <a:off x="17160239" y="1310641"/>
            <a:ext cx="24536400" cy="28094942"/>
          </a:xfrm>
        </p:spPr>
        <p:txBody>
          <a:bodyPr/>
          <a:lstStyle>
            <a:defPPr>
              <a:defRPr kern="1200" smtId="4294967295"/>
            </a:defPPr>
            <a:lvl1pPr>
              <a:defRPr sz="13200"/>
            </a:lvl1pPr>
            <a:lvl2pPr>
              <a:defRPr sz="11500"/>
            </a:lvl2pPr>
            <a:lvl3pPr>
              <a:defRPr sz="9900"/>
            </a:lvl3pPr>
            <a:lvl4pPr>
              <a:defRPr sz="8200"/>
            </a:lvl4pPr>
            <a:lvl5pPr>
              <a:defRPr sz="8200"/>
            </a:lvl5pPr>
            <a:lvl6pPr>
              <a:defRPr sz="8200"/>
            </a:lvl6pPr>
            <a:lvl7pPr>
              <a:defRPr sz="8200"/>
            </a:lvl7pPr>
            <a:lvl8pPr>
              <a:defRPr sz="8200"/>
            </a:lvl8pPr>
            <a:lvl9pPr>
              <a:defRPr sz="8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7" y="6888481"/>
            <a:ext cx="14439902" cy="22517103"/>
          </a:xfrm>
        </p:spPr>
        <p:txBody>
          <a:bodyPr/>
          <a:lstStyle>
            <a:defPPr>
              <a:defRPr kern="1200" smtId="4294967295"/>
            </a:defPPr>
            <a:lvl1pPr marL="0" indent="0">
              <a:buNone/>
              <a:defRPr sz="5800"/>
            </a:lvl1pPr>
            <a:lvl2pPr marL="1880543" indent="0">
              <a:buNone/>
              <a:defRPr sz="4900"/>
            </a:lvl2pPr>
            <a:lvl3pPr marL="3761086" indent="0">
              <a:buNone/>
              <a:defRPr sz="4100"/>
            </a:lvl3pPr>
            <a:lvl4pPr marL="5641630" indent="0">
              <a:buNone/>
              <a:defRPr sz="3700"/>
            </a:lvl4pPr>
            <a:lvl5pPr marL="7522173" indent="0">
              <a:buNone/>
              <a:defRPr sz="3700"/>
            </a:lvl5pPr>
            <a:lvl6pPr marL="9402716" indent="0">
              <a:buNone/>
              <a:defRPr sz="3700"/>
            </a:lvl6pPr>
            <a:lvl7pPr marL="11283259" indent="0">
              <a:buNone/>
              <a:defRPr sz="3700"/>
            </a:lvl7pPr>
            <a:lvl8pPr marL="13163803" indent="0">
              <a:buNone/>
              <a:defRPr sz="3700"/>
            </a:lvl8pPr>
            <a:lvl9pPr marL="15044345" indent="0">
              <a:buNone/>
              <a:defRPr sz="3700"/>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smtId="4294967295"/>
            </a:defPPr>
          </a:lstStyle>
          <a:p>
            <a:fld id="{1D3EE5B7-680E-44FF-962F-3113FAB5030E}" type="datetimeFigureOut">
              <a:rPr lang="en-US" smtClean="0"/>
              <a:t>4/21/19</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63644970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1" cy="2720343"/>
          </a:xfrm>
        </p:spPr>
        <p:txBody>
          <a:bodyPr anchor="b"/>
          <a:lstStyle>
            <a:defPPr>
              <a:defRPr kern="1200" smtId="4294967295"/>
            </a:defPPr>
            <a:lvl1pPr algn="l">
              <a:defRPr sz="8200" b="1"/>
            </a:lvl1pPr>
          </a:lstStyle>
          <a:p>
            <a:r>
              <a:rPr lang="en-US"/>
              <a:t>Click to edit Master title style</a:t>
            </a:r>
          </a:p>
        </p:txBody>
      </p:sp>
      <p:sp>
        <p:nvSpPr>
          <p:cNvPr id="3" name="Picture Placeholder 2"/>
          <p:cNvSpPr>
            <a:spLocks noGrp="1"/>
          </p:cNvSpPr>
          <p:nvPr>
            <p:ph type="pic" idx="1"/>
          </p:nvPr>
        </p:nvSpPr>
        <p:spPr>
          <a:xfrm>
            <a:off x="8602982" y="2941320"/>
            <a:ext cx="26334721" cy="19751039"/>
          </a:xfrm>
        </p:spPr>
        <p:txBody>
          <a:bodyPr/>
          <a:lstStyle>
            <a:defPPr>
              <a:defRPr kern="1200" smtId="4294967295"/>
            </a:defPPr>
            <a:lvl1pPr marL="0" indent="0">
              <a:buNone/>
              <a:defRPr sz="13200"/>
            </a:lvl1pPr>
            <a:lvl2pPr marL="1880543" indent="0">
              <a:buNone/>
              <a:defRPr sz="11500"/>
            </a:lvl2pPr>
            <a:lvl3pPr marL="3761086" indent="0">
              <a:buNone/>
              <a:defRPr sz="9900"/>
            </a:lvl3pPr>
            <a:lvl4pPr marL="5641630" indent="0">
              <a:buNone/>
              <a:defRPr sz="8200"/>
            </a:lvl4pPr>
            <a:lvl5pPr marL="7522173" indent="0">
              <a:buNone/>
              <a:defRPr sz="8200"/>
            </a:lvl5pPr>
            <a:lvl6pPr marL="9402716" indent="0">
              <a:buNone/>
              <a:defRPr sz="8200"/>
            </a:lvl6pPr>
            <a:lvl7pPr marL="11283259" indent="0">
              <a:buNone/>
              <a:defRPr sz="8200"/>
            </a:lvl7pPr>
            <a:lvl8pPr marL="13163803" indent="0">
              <a:buNone/>
              <a:defRPr sz="8200"/>
            </a:lvl8pPr>
            <a:lvl9pPr marL="15044345" indent="0">
              <a:buNone/>
              <a:defRPr sz="8200"/>
            </a:lvl9pPr>
          </a:lstStyle>
          <a:p>
            <a:endParaRPr lang="en-US"/>
          </a:p>
        </p:txBody>
      </p:sp>
      <p:sp>
        <p:nvSpPr>
          <p:cNvPr id="4" name="Text Placeholder 3"/>
          <p:cNvSpPr>
            <a:spLocks noGrp="1"/>
          </p:cNvSpPr>
          <p:nvPr>
            <p:ph type="body" sz="half" idx="2"/>
          </p:nvPr>
        </p:nvSpPr>
        <p:spPr>
          <a:xfrm>
            <a:off x="8602982" y="25763223"/>
            <a:ext cx="26334721" cy="3863337"/>
          </a:xfrm>
        </p:spPr>
        <p:txBody>
          <a:bodyPr/>
          <a:lstStyle>
            <a:defPPr>
              <a:defRPr kern="1200" smtId="4294967295"/>
            </a:defPPr>
            <a:lvl1pPr marL="0" indent="0">
              <a:buNone/>
              <a:defRPr sz="5800"/>
            </a:lvl1pPr>
            <a:lvl2pPr marL="1880543" indent="0">
              <a:buNone/>
              <a:defRPr sz="4900"/>
            </a:lvl2pPr>
            <a:lvl3pPr marL="3761086" indent="0">
              <a:buNone/>
              <a:defRPr sz="4100"/>
            </a:lvl3pPr>
            <a:lvl4pPr marL="5641630" indent="0">
              <a:buNone/>
              <a:defRPr sz="3700"/>
            </a:lvl4pPr>
            <a:lvl5pPr marL="7522173" indent="0">
              <a:buNone/>
              <a:defRPr sz="3700"/>
            </a:lvl5pPr>
            <a:lvl6pPr marL="9402716" indent="0">
              <a:buNone/>
              <a:defRPr sz="3700"/>
            </a:lvl6pPr>
            <a:lvl7pPr marL="11283259" indent="0">
              <a:buNone/>
              <a:defRPr sz="3700"/>
            </a:lvl7pPr>
            <a:lvl8pPr marL="13163803" indent="0">
              <a:buNone/>
              <a:defRPr sz="3700"/>
            </a:lvl8pPr>
            <a:lvl9pPr marL="15044345" indent="0">
              <a:buNone/>
              <a:defRPr sz="3700"/>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smtId="4294967295"/>
            </a:defPPr>
          </a:lstStyle>
          <a:p>
            <a:fld id="{1D3EE5B7-680E-44FF-962F-3113FAB5030E}" type="datetimeFigureOut">
              <a:rPr lang="en-US" smtClean="0"/>
              <a:t>4/21/19</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1096626189"/>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3"/>
            <a:ext cx="39502079" cy="5486400"/>
          </a:xfrm>
          <a:prstGeom prst="rect">
            <a:avLst/>
          </a:prstGeom>
        </p:spPr>
        <p:txBody>
          <a:bodyPr vert="horz" lIns="376108" tIns="188056" rIns="376108" bIns="188056" rtlCol="0" anchor="ctr">
            <a:normAutofit/>
          </a:bodyPr>
          <a:lstStyle>
            <a:defPPr>
              <a:defRPr kern="1200" smtId="4294967295"/>
            </a:defPPr>
          </a:lstStyle>
          <a:p>
            <a:r>
              <a:rPr lang="en-US"/>
              <a:t>Click to edit Master title style</a:t>
            </a:r>
          </a:p>
        </p:txBody>
      </p:sp>
      <p:sp>
        <p:nvSpPr>
          <p:cNvPr id="3" name="Text Placeholder 2"/>
          <p:cNvSpPr>
            <a:spLocks noGrp="1"/>
          </p:cNvSpPr>
          <p:nvPr>
            <p:ph type="body" idx="1"/>
          </p:nvPr>
        </p:nvSpPr>
        <p:spPr>
          <a:xfrm>
            <a:off x="2194560" y="7680962"/>
            <a:ext cx="39502079" cy="21724623"/>
          </a:xfrm>
          <a:prstGeom prst="rect">
            <a:avLst/>
          </a:prstGeom>
        </p:spPr>
        <p:txBody>
          <a:bodyPr vert="horz" lIns="376108" tIns="188056" rIns="376108" bIns="188056" rtlCol="0">
            <a:normAutofit/>
          </a:bodyPr>
          <a:lstStyle>
            <a:defPPr>
              <a:defRPr kern="1200" smtId="4294967295"/>
            </a:def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2194560" y="30510488"/>
            <a:ext cx="10241280" cy="1752600"/>
          </a:xfrm>
          <a:prstGeom prst="rect">
            <a:avLst/>
          </a:prstGeom>
        </p:spPr>
        <p:txBody>
          <a:bodyPr vert="horz" lIns="376108" tIns="188056" rIns="376108" bIns="188056" rtlCol="0" anchor="ctr"/>
          <a:lstStyle>
            <a:defPPr>
              <a:defRPr kern="1200" smtId="4294967295"/>
            </a:defPPr>
            <a:lvl1pPr algn="l">
              <a:defRPr sz="4900">
                <a:solidFill>
                  <a:schemeClr val="tx1">
                    <a:tint val="75000"/>
                  </a:schemeClr>
                </a:solidFill>
              </a:defRPr>
            </a:lvl1pPr>
          </a:lstStyle>
          <a:p>
            <a:fld id="{1D3EE5B7-680E-44FF-962F-3113FAB5030E}" type="datetimeFigureOut">
              <a:rPr lang="en-US" smtClean="0"/>
              <a:t>4/21/19</a:t>
            </a:fld>
            <a:endParaRPr lang="en-US"/>
          </a:p>
        </p:txBody>
      </p:sp>
      <p:sp>
        <p:nvSpPr>
          <p:cNvPr id="5" name="Footer Placeholder 4"/>
          <p:cNvSpPr>
            <a:spLocks noGrp="1"/>
          </p:cNvSpPr>
          <p:nvPr>
            <p:ph type="ftr" sz="quarter" idx="3"/>
          </p:nvPr>
        </p:nvSpPr>
        <p:spPr>
          <a:xfrm>
            <a:off x="14996161" y="30510488"/>
            <a:ext cx="13898880" cy="1752600"/>
          </a:xfrm>
          <a:prstGeom prst="rect">
            <a:avLst/>
          </a:prstGeom>
        </p:spPr>
        <p:txBody>
          <a:bodyPr vert="horz" lIns="376108" tIns="188056" rIns="376108" bIns="188056" rtlCol="0" anchor="ctr"/>
          <a:lstStyle>
            <a:defPPr>
              <a:defRPr kern="1200" smtId="4294967295"/>
            </a:defPPr>
            <a:lvl1pPr algn="ctr">
              <a:defRPr sz="4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1" y="30510488"/>
            <a:ext cx="10241280" cy="1752600"/>
          </a:xfrm>
          <a:prstGeom prst="rect">
            <a:avLst/>
          </a:prstGeom>
        </p:spPr>
        <p:txBody>
          <a:bodyPr vert="horz" lIns="376108" tIns="188056" rIns="376108" bIns="188056" rtlCol="0" anchor="ctr"/>
          <a:lstStyle>
            <a:defPPr>
              <a:defRPr kern="1200" smtId="4294967295"/>
            </a:defPPr>
            <a:lvl1pPr algn="r">
              <a:defRPr sz="4900">
                <a:solidFill>
                  <a:schemeClr val="tx1">
                    <a:tint val="75000"/>
                  </a:schemeClr>
                </a:solidFill>
              </a:defRPr>
            </a:lvl1pPr>
          </a:lstStyle>
          <a:p>
            <a:fld id="{E7FB6C12-88B7-467E-AE43-45481E628990}" type="slidenum">
              <a:rPr lang="en-US" smtClean="0"/>
              <a:t>‹#›</a:t>
            </a:fld>
            <a:endParaRPr lang="en-US"/>
          </a:p>
        </p:txBody>
      </p:sp>
    </p:spTree>
    <p:extLst>
      <p:ext uri="{BB962C8B-B14F-4D97-AF65-F5344CB8AC3E}">
        <p14:creationId xmlns:p14="http://schemas.microsoft.com/office/powerpoint/2010/main" val="2659232896"/>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ransition/>
  <p:txStyles>
    <p:titleStyle>
      <a:defPPr>
        <a:defRPr kern="1200" smtId="4294967295"/>
      </a:defPPr>
      <a:lvl1pPr algn="ctr" defTabSz="3761086" rtl="0" eaLnBrk="1" latinLnBrk="0" hangingPunct="1">
        <a:spcBef>
          <a:spcPct val="0"/>
        </a:spcBef>
        <a:buNone/>
        <a:defRPr sz="18100" kern="1200">
          <a:solidFill>
            <a:schemeClr val="tx1"/>
          </a:solidFill>
          <a:latin typeface="+mj-lt"/>
          <a:ea typeface="+mj-ea"/>
          <a:cs typeface="+mj-cs"/>
        </a:defRPr>
      </a:lvl1pPr>
    </p:titleStyle>
    <p:bodyStyle>
      <a:defPPr>
        <a:defRPr kern="1200" smtId="4294967295"/>
      </a:defPPr>
      <a:lvl1pPr marL="1410405" indent="-1410405" algn="l" defTabSz="3761086" rtl="0" eaLnBrk="1" latinLnBrk="0" hangingPunct="1">
        <a:spcBef>
          <a:spcPct val="20000"/>
        </a:spcBef>
        <a:buFont typeface="Arial" pitchFamily="34" charset="0"/>
        <a:buChar char="•"/>
        <a:defRPr sz="13200" kern="1200">
          <a:solidFill>
            <a:schemeClr val="tx1"/>
          </a:solidFill>
          <a:latin typeface="+mn-lt"/>
          <a:ea typeface="+mn-ea"/>
          <a:cs typeface="+mn-cs"/>
        </a:defRPr>
      </a:lvl1pPr>
      <a:lvl2pPr marL="3055884" indent="-1175341" algn="l" defTabSz="3761086" rtl="0" eaLnBrk="1" latinLnBrk="0" hangingPunct="1">
        <a:spcBef>
          <a:spcPct val="20000"/>
        </a:spcBef>
        <a:buFont typeface="Arial" pitchFamily="34" charset="0"/>
        <a:buChar char="–"/>
        <a:defRPr sz="11500" kern="1200">
          <a:solidFill>
            <a:schemeClr val="tx1"/>
          </a:solidFill>
          <a:latin typeface="+mn-lt"/>
          <a:ea typeface="+mn-ea"/>
          <a:cs typeface="+mn-cs"/>
        </a:defRPr>
      </a:lvl2pPr>
      <a:lvl3pPr marL="4701358" indent="-940272" algn="l" defTabSz="3761086"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190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4pPr>
      <a:lvl5pPr marL="846244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p:bodyStyle>
    <p:otherStyle>
      <a:defPPr>
        <a:defRPr lang="en-US"/>
      </a:defPPr>
      <a:lvl1pPr marL="0" algn="l" defTabSz="3761086" rtl="0" eaLnBrk="1" latinLnBrk="0" hangingPunct="1">
        <a:defRPr sz="7400" kern="1200">
          <a:solidFill>
            <a:schemeClr val="tx1"/>
          </a:solidFill>
          <a:latin typeface="+mn-lt"/>
          <a:ea typeface="+mn-ea"/>
          <a:cs typeface="+mn-cs"/>
        </a:defRPr>
      </a:lvl1pPr>
      <a:lvl2pPr marL="1880543" algn="l" defTabSz="3761086" rtl="0" eaLnBrk="1" latinLnBrk="0" hangingPunct="1">
        <a:defRPr sz="7400" kern="1200">
          <a:solidFill>
            <a:schemeClr val="tx1"/>
          </a:solidFill>
          <a:latin typeface="+mn-lt"/>
          <a:ea typeface="+mn-ea"/>
          <a:cs typeface="+mn-cs"/>
        </a:defRPr>
      </a:lvl2pPr>
      <a:lvl3pPr marL="3761086" algn="l" defTabSz="3761086" rtl="0" eaLnBrk="1" latinLnBrk="0" hangingPunct="1">
        <a:defRPr sz="7400" kern="1200">
          <a:solidFill>
            <a:schemeClr val="tx1"/>
          </a:solidFill>
          <a:latin typeface="+mn-lt"/>
          <a:ea typeface="+mn-ea"/>
          <a:cs typeface="+mn-cs"/>
        </a:defRPr>
      </a:lvl3pPr>
      <a:lvl4pPr marL="5641630" algn="l" defTabSz="3761086" rtl="0" eaLnBrk="1" latinLnBrk="0" hangingPunct="1">
        <a:defRPr sz="7400" kern="1200">
          <a:solidFill>
            <a:schemeClr val="tx1"/>
          </a:solidFill>
          <a:latin typeface="+mn-lt"/>
          <a:ea typeface="+mn-ea"/>
          <a:cs typeface="+mn-cs"/>
        </a:defRPr>
      </a:lvl4pPr>
      <a:lvl5pPr marL="7522173" algn="l" defTabSz="3761086" rtl="0" eaLnBrk="1" latinLnBrk="0" hangingPunct="1">
        <a:defRPr sz="7400" kern="1200">
          <a:solidFill>
            <a:schemeClr val="tx1"/>
          </a:solidFill>
          <a:latin typeface="+mn-lt"/>
          <a:ea typeface="+mn-ea"/>
          <a:cs typeface="+mn-cs"/>
        </a:defRPr>
      </a:lvl5pPr>
      <a:lvl6pPr marL="9402716" algn="l" defTabSz="3761086" rtl="0" eaLnBrk="1" latinLnBrk="0" hangingPunct="1">
        <a:defRPr sz="7400" kern="1200">
          <a:solidFill>
            <a:schemeClr val="tx1"/>
          </a:solidFill>
          <a:latin typeface="+mn-lt"/>
          <a:ea typeface="+mn-ea"/>
          <a:cs typeface="+mn-cs"/>
        </a:defRPr>
      </a:lvl6pPr>
      <a:lvl7pPr marL="11283259" algn="l" defTabSz="3761086" rtl="0" eaLnBrk="1" latinLnBrk="0" hangingPunct="1">
        <a:defRPr sz="7400" kern="1200">
          <a:solidFill>
            <a:schemeClr val="tx1"/>
          </a:solidFill>
          <a:latin typeface="+mn-lt"/>
          <a:ea typeface="+mn-ea"/>
          <a:cs typeface="+mn-cs"/>
        </a:defRPr>
      </a:lvl7pPr>
      <a:lvl8pPr marL="13163803" algn="l" defTabSz="3761086" rtl="0" eaLnBrk="1" latinLnBrk="0" hangingPunct="1">
        <a:defRPr sz="7400" kern="1200">
          <a:solidFill>
            <a:schemeClr val="tx1"/>
          </a:solidFill>
          <a:latin typeface="+mn-lt"/>
          <a:ea typeface="+mn-ea"/>
          <a:cs typeface="+mn-cs"/>
        </a:defRPr>
      </a:lvl8pPr>
      <a:lvl9pPr marL="15044345" algn="l" defTabSz="3761086" rtl="0" eaLnBrk="1" latinLnBrk="0" hangingPunct="1">
        <a:defRPr sz="7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3.wdp"/><Relationship Id="rId18" Type="http://schemas.openxmlformats.org/officeDocument/2006/relationships/image" Target="../media/image13.tiff"/><Relationship Id="rId26" Type="http://schemas.openxmlformats.org/officeDocument/2006/relationships/chart" Target="../charts/chart2.xml"/><Relationship Id="rId3" Type="http://schemas.openxmlformats.org/officeDocument/2006/relationships/image" Target="../media/image1.png"/><Relationship Id="rId21" Type="http://schemas.openxmlformats.org/officeDocument/2006/relationships/image" Target="../media/image16.png"/><Relationship Id="rId7" Type="http://schemas.openxmlformats.org/officeDocument/2006/relationships/image" Target="../media/image5.png"/><Relationship Id="rId12" Type="http://schemas.openxmlformats.org/officeDocument/2006/relationships/image" Target="../media/image8.png"/><Relationship Id="rId17" Type="http://schemas.openxmlformats.org/officeDocument/2006/relationships/image" Target="../media/image12.tiff"/><Relationship Id="rId25" Type="http://schemas.openxmlformats.org/officeDocument/2006/relationships/chart" Target="../charts/chart1.xml"/><Relationship Id="rId2" Type="http://schemas.openxmlformats.org/officeDocument/2006/relationships/notesSlide" Target="../notesSlides/notesSlide1.xml"/><Relationship Id="rId16" Type="http://schemas.openxmlformats.org/officeDocument/2006/relationships/image" Target="../media/image11.tiff"/><Relationship Id="rId20" Type="http://schemas.openxmlformats.org/officeDocument/2006/relationships/image" Target="../media/image15.png"/><Relationship Id="rId29"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4.png"/><Relationship Id="rId11" Type="http://schemas.microsoft.com/office/2007/relationships/hdphoto" Target="../media/hdphoto2.wdp"/><Relationship Id="rId24" Type="http://schemas.openxmlformats.org/officeDocument/2006/relationships/image" Target="../media/image19.tiff"/><Relationship Id="rId5" Type="http://schemas.openxmlformats.org/officeDocument/2006/relationships/image" Target="../media/image3.png"/><Relationship Id="rId15" Type="http://schemas.openxmlformats.org/officeDocument/2006/relationships/image" Target="../media/image10.tiff"/><Relationship Id="rId23" Type="http://schemas.openxmlformats.org/officeDocument/2006/relationships/image" Target="../media/image18.png"/><Relationship Id="rId28" Type="http://schemas.openxmlformats.org/officeDocument/2006/relationships/chart" Target="../charts/chart4.xml"/><Relationship Id="rId10" Type="http://schemas.openxmlformats.org/officeDocument/2006/relationships/image" Target="../media/image7.png"/><Relationship Id="rId19" Type="http://schemas.openxmlformats.org/officeDocument/2006/relationships/image" Target="../media/image14.png"/><Relationship Id="rId31" Type="http://schemas.openxmlformats.org/officeDocument/2006/relationships/chart" Target="../charts/chart6.xml"/><Relationship Id="rId4" Type="http://schemas.openxmlformats.org/officeDocument/2006/relationships/image" Target="../media/image2.png"/><Relationship Id="rId9" Type="http://schemas.microsoft.com/office/2007/relationships/hdphoto" Target="../media/hdphoto1.wdp"/><Relationship Id="rId14" Type="http://schemas.openxmlformats.org/officeDocument/2006/relationships/image" Target="../media/image9.png"/><Relationship Id="rId22" Type="http://schemas.openxmlformats.org/officeDocument/2006/relationships/image" Target="../media/image17.png"/><Relationship Id="rId27" Type="http://schemas.openxmlformats.org/officeDocument/2006/relationships/chart" Target="../charts/chart3.xml"/><Relationship Id="rId30" Type="http://schemas.openxmlformats.org/officeDocument/2006/relationships/chart" Target="../charts/char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C768E705-94A0-4245-BABF-05BA313ABE0B}"/>
              </a:ext>
            </a:extLst>
          </p:cNvPr>
          <p:cNvPicPr>
            <a:picLocks noChangeAspect="1"/>
          </p:cNvPicPr>
          <p:nvPr/>
        </p:nvPicPr>
        <p:blipFill rotWithShape="1">
          <a:blip r:embed="rId3">
            <a:extLst>
              <a:ext uri="{28A0092B-C50C-407E-A947-70E740481C1C}">
                <a14:useLocalDpi xmlns:a14="http://schemas.microsoft.com/office/drawing/2010/main" val="0"/>
              </a:ext>
            </a:extLst>
          </a:blip>
          <a:srcRect l="11483" r="12207"/>
          <a:stretch/>
        </p:blipFill>
        <p:spPr>
          <a:xfrm>
            <a:off x="516467" y="17200151"/>
            <a:ext cx="6192796" cy="4581385"/>
          </a:xfrm>
          <a:prstGeom prst="rect">
            <a:avLst/>
          </a:prstGeom>
        </p:spPr>
      </p:pic>
      <p:sp>
        <p:nvSpPr>
          <p:cNvPr id="21" name="Rectangle 20">
            <a:extLst>
              <a:ext uri="{FF2B5EF4-FFF2-40B4-BE49-F238E27FC236}">
                <a16:creationId xmlns:a16="http://schemas.microsoft.com/office/drawing/2014/main" id="{04519058-C4E6-44DC-A159-EA444578438B}"/>
              </a:ext>
            </a:extLst>
          </p:cNvPr>
          <p:cNvSpPr/>
          <p:nvPr/>
        </p:nvSpPr>
        <p:spPr>
          <a:xfrm>
            <a:off x="11249974" y="26785602"/>
            <a:ext cx="21232368" cy="5946736"/>
          </a:xfrm>
          <a:prstGeom prst="rect">
            <a:avLst/>
          </a:prstGeom>
          <a:solidFill>
            <a:schemeClr val="accent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02" name="Slide Number Placeholder 3"/>
          <p:cNvSpPr txBox="1">
            <a:spLocks/>
          </p:cNvSpPr>
          <p:nvPr/>
        </p:nvSpPr>
        <p:spPr>
          <a:xfrm rot="16200000">
            <a:off x="36860098" y="10727713"/>
            <a:ext cx="3700955" cy="365760"/>
          </a:xfrm>
          <a:prstGeom prst="rect">
            <a:avLst/>
          </a:prstGeom>
        </p:spPr>
        <p:txBody>
          <a:bodyPr/>
          <a:lstStyle>
            <a:defPPr>
              <a:defRPr lang="en-US"/>
            </a:defPPr>
            <a:lvl1pPr marL="0" algn="l" defTabSz="3756396" rtl="0" eaLnBrk="1" latinLnBrk="0" hangingPunct="1">
              <a:defRPr sz="7400" kern="1200">
                <a:solidFill>
                  <a:schemeClr val="tx1"/>
                </a:solidFill>
                <a:latin typeface="+mn-lt"/>
                <a:ea typeface="+mn-ea"/>
                <a:cs typeface="+mn-cs"/>
              </a:defRPr>
            </a:lvl1pPr>
            <a:lvl2pPr marL="1878198" algn="l" defTabSz="3756396" rtl="0" eaLnBrk="1" latinLnBrk="0" hangingPunct="1">
              <a:defRPr sz="7400" kern="1200">
                <a:solidFill>
                  <a:schemeClr val="tx1"/>
                </a:solidFill>
                <a:latin typeface="+mn-lt"/>
                <a:ea typeface="+mn-ea"/>
                <a:cs typeface="+mn-cs"/>
              </a:defRPr>
            </a:lvl2pPr>
            <a:lvl3pPr marL="3756396" algn="l" defTabSz="3756396" rtl="0" eaLnBrk="1" latinLnBrk="0" hangingPunct="1">
              <a:defRPr sz="7400" kern="1200">
                <a:solidFill>
                  <a:schemeClr val="tx1"/>
                </a:solidFill>
                <a:latin typeface="+mn-lt"/>
                <a:ea typeface="+mn-ea"/>
                <a:cs typeface="+mn-cs"/>
              </a:defRPr>
            </a:lvl3pPr>
            <a:lvl4pPr marL="5634594" algn="l" defTabSz="3756396" rtl="0" eaLnBrk="1" latinLnBrk="0" hangingPunct="1">
              <a:defRPr sz="7400" kern="1200">
                <a:solidFill>
                  <a:schemeClr val="tx1"/>
                </a:solidFill>
                <a:latin typeface="+mn-lt"/>
                <a:ea typeface="+mn-ea"/>
                <a:cs typeface="+mn-cs"/>
              </a:defRPr>
            </a:lvl4pPr>
            <a:lvl5pPr marL="7512797" algn="l" defTabSz="3756396" rtl="0" eaLnBrk="1" latinLnBrk="0" hangingPunct="1">
              <a:defRPr sz="7400" kern="1200">
                <a:solidFill>
                  <a:schemeClr val="tx1"/>
                </a:solidFill>
                <a:latin typeface="+mn-lt"/>
                <a:ea typeface="+mn-ea"/>
                <a:cs typeface="+mn-cs"/>
              </a:defRPr>
            </a:lvl5pPr>
            <a:lvl6pPr marL="9390995" algn="l" defTabSz="3756396" rtl="0" eaLnBrk="1" latinLnBrk="0" hangingPunct="1">
              <a:defRPr sz="7400" kern="1200">
                <a:solidFill>
                  <a:schemeClr val="tx1"/>
                </a:solidFill>
                <a:latin typeface="+mn-lt"/>
                <a:ea typeface="+mn-ea"/>
                <a:cs typeface="+mn-cs"/>
              </a:defRPr>
            </a:lvl6pPr>
            <a:lvl7pPr marL="11269197" algn="l" defTabSz="3756396" rtl="0" eaLnBrk="1" latinLnBrk="0" hangingPunct="1">
              <a:defRPr sz="7400" kern="1200">
                <a:solidFill>
                  <a:schemeClr val="tx1"/>
                </a:solidFill>
                <a:latin typeface="+mn-lt"/>
                <a:ea typeface="+mn-ea"/>
                <a:cs typeface="+mn-cs"/>
              </a:defRPr>
            </a:lvl7pPr>
            <a:lvl8pPr marL="13147394" algn="l" defTabSz="3756396" rtl="0" eaLnBrk="1" latinLnBrk="0" hangingPunct="1">
              <a:defRPr sz="7400" kern="1200">
                <a:solidFill>
                  <a:schemeClr val="tx1"/>
                </a:solidFill>
                <a:latin typeface="+mn-lt"/>
                <a:ea typeface="+mn-ea"/>
                <a:cs typeface="+mn-cs"/>
              </a:defRPr>
            </a:lvl8pPr>
            <a:lvl9pPr marL="15025593" algn="l" defTabSz="3756396" rtl="0" eaLnBrk="1" latinLnBrk="0" hangingPunct="1">
              <a:defRPr sz="7400" kern="1200">
                <a:solidFill>
                  <a:schemeClr val="tx1"/>
                </a:solidFill>
                <a:latin typeface="+mn-lt"/>
                <a:ea typeface="+mn-ea"/>
                <a:cs typeface="+mn-cs"/>
              </a:defRPr>
            </a:lvl9pPr>
          </a:lstStyle>
          <a:p>
            <a:r>
              <a:rPr lang="en-US" sz="2400" dirty="0"/>
              <a:t>Position Error (scaled units)</a:t>
            </a:r>
          </a:p>
        </p:txBody>
      </p:sp>
      <p:sp>
        <p:nvSpPr>
          <p:cNvPr id="521" name="Content Placeholder 2"/>
          <p:cNvSpPr txBox="1">
            <a:spLocks/>
          </p:cNvSpPr>
          <p:nvPr/>
        </p:nvSpPr>
        <p:spPr>
          <a:xfrm>
            <a:off x="221826" y="478122"/>
            <a:ext cx="10058400" cy="731520"/>
          </a:xfrm>
          <a:prstGeom prst="rect">
            <a:avLst/>
          </a:prstGeom>
          <a:solidFill>
            <a:schemeClr val="tx1"/>
          </a:solidFill>
        </p:spPr>
        <p:txBody>
          <a:bodyPr anchor="ctr">
            <a:normAutofit lnSpcReduction="10000"/>
          </a:bodyPr>
          <a:lstStyle>
            <a:defPPr>
              <a:defRPr kern="1200" smtId="4294967295"/>
            </a:defPPr>
            <a:lvl1pPr marL="1410405" indent="-1410405" algn="l" defTabSz="3761086" rtl="0" eaLnBrk="1" latinLnBrk="0" hangingPunct="1">
              <a:spcBef>
                <a:spcPct val="20000"/>
              </a:spcBef>
              <a:buFont typeface="Arial" pitchFamily="34" charset="0"/>
              <a:buChar char="•"/>
              <a:defRPr sz="13200" kern="1200">
                <a:solidFill>
                  <a:schemeClr val="tx1"/>
                </a:solidFill>
                <a:latin typeface="+mn-lt"/>
                <a:ea typeface="+mn-ea"/>
                <a:cs typeface="+mn-cs"/>
              </a:defRPr>
            </a:lvl1pPr>
            <a:lvl2pPr marL="3055884" indent="-1175341" algn="l" defTabSz="3761086" rtl="0" eaLnBrk="1" latinLnBrk="0" hangingPunct="1">
              <a:spcBef>
                <a:spcPct val="20000"/>
              </a:spcBef>
              <a:buFont typeface="Arial" pitchFamily="34" charset="0"/>
              <a:buChar char="–"/>
              <a:defRPr sz="11500" kern="1200">
                <a:solidFill>
                  <a:schemeClr val="tx1"/>
                </a:solidFill>
                <a:latin typeface="+mn-lt"/>
                <a:ea typeface="+mn-ea"/>
                <a:cs typeface="+mn-cs"/>
              </a:defRPr>
            </a:lvl2pPr>
            <a:lvl3pPr marL="4701358" indent="-940272" algn="l" defTabSz="3761086"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190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4pPr>
            <a:lvl5pPr marL="846244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marL="0" indent="0" algn="ctr">
              <a:spcBef>
                <a:spcPct val="0"/>
              </a:spcBef>
              <a:buFont typeface="Arial" pitchFamily="34" charset="0"/>
              <a:buNone/>
              <a:defRPr/>
            </a:pPr>
            <a:r>
              <a:rPr lang="en-US" sz="4400" b="1" dirty="0">
                <a:solidFill>
                  <a:schemeClr val="bg1"/>
                </a:solidFill>
                <a:latin typeface="+mj-lt"/>
                <a:ea typeface="+mj-ea"/>
                <a:cs typeface="+mj-cs"/>
              </a:rPr>
              <a:t>MOTIVATION</a:t>
            </a:r>
            <a:endParaRPr lang="en-US" dirty="0">
              <a:solidFill>
                <a:schemeClr val="bg1"/>
              </a:solidFill>
            </a:endParaRPr>
          </a:p>
        </p:txBody>
      </p:sp>
      <p:sp>
        <p:nvSpPr>
          <p:cNvPr id="523" name="Title 1"/>
          <p:cNvSpPr txBox="1">
            <a:spLocks/>
          </p:cNvSpPr>
          <p:nvPr/>
        </p:nvSpPr>
        <p:spPr>
          <a:xfrm>
            <a:off x="33368852" y="478122"/>
            <a:ext cx="10058400" cy="731520"/>
          </a:xfrm>
          <a:prstGeom prst="rect">
            <a:avLst/>
          </a:prstGeom>
          <a:solidFill>
            <a:schemeClr val="tx1"/>
          </a:solidFill>
        </p:spPr>
        <p:txBody>
          <a:bodyPr anchor="ctr"/>
          <a:lstStyle>
            <a:defPPr>
              <a:defRPr kern="1200" smtId="4294967295"/>
            </a:defPPr>
            <a:lvl1pPr algn="ctr" defTabSz="3761086" rtl="0" eaLnBrk="1" latinLnBrk="0" hangingPunct="1">
              <a:spcBef>
                <a:spcPct val="0"/>
              </a:spcBef>
              <a:buNone/>
              <a:defRPr sz="18100" kern="1200">
                <a:solidFill>
                  <a:schemeClr val="tx1"/>
                </a:solidFill>
                <a:latin typeface="+mj-lt"/>
                <a:ea typeface="+mj-ea"/>
                <a:cs typeface="+mj-cs"/>
              </a:defRPr>
            </a:lvl1pPr>
          </a:lstStyle>
          <a:p>
            <a:r>
              <a:rPr lang="en-US" sz="4000" b="1" dirty="0">
                <a:solidFill>
                  <a:schemeClr val="bg1"/>
                </a:solidFill>
              </a:rPr>
              <a:t>EXPERIMENTAL EVALUATION</a:t>
            </a:r>
          </a:p>
        </p:txBody>
      </p:sp>
      <p:sp>
        <p:nvSpPr>
          <p:cNvPr id="17" name="TextBox 16"/>
          <p:cNvSpPr txBox="1"/>
          <p:nvPr/>
        </p:nvSpPr>
        <p:spPr>
          <a:xfrm>
            <a:off x="285105" y="6392292"/>
            <a:ext cx="4279932" cy="3046988"/>
          </a:xfrm>
          <a:prstGeom prst="rect">
            <a:avLst/>
          </a:prstGeom>
          <a:solidFill>
            <a:srgbClr val="ECEDD1"/>
          </a:solidFill>
        </p:spPr>
        <p:txBody>
          <a:bodyPr wrap="square" rtlCol="0">
            <a:spAutoFit/>
          </a:bodyPr>
          <a:lstStyle/>
          <a:p>
            <a:pPr algn="ctr"/>
            <a:r>
              <a:rPr lang="en-US" sz="2400" b="1" i="1" dirty="0"/>
              <a:t>Can an autonomous vehicle that leverages data from infrastructure sensors navigate more reliably than those using just on-vehicle sensors?</a:t>
            </a:r>
          </a:p>
          <a:p>
            <a:pPr algn="ctr"/>
            <a:endParaRPr lang="en-US" sz="2400" b="1" i="1" dirty="0"/>
          </a:p>
          <a:p>
            <a:pPr algn="ctr"/>
            <a:r>
              <a:rPr lang="en-US" sz="2400" b="1" i="1" dirty="0"/>
              <a:t>How can the data from different sensors be fused?</a:t>
            </a:r>
            <a:endParaRPr lang="en-US" sz="2400" b="1" dirty="0"/>
          </a:p>
        </p:txBody>
      </p:sp>
      <p:sp>
        <p:nvSpPr>
          <p:cNvPr id="537" name="Content Placeholder 2"/>
          <p:cNvSpPr txBox="1">
            <a:spLocks/>
          </p:cNvSpPr>
          <p:nvPr/>
        </p:nvSpPr>
        <p:spPr>
          <a:xfrm>
            <a:off x="221826" y="5405599"/>
            <a:ext cx="10058400" cy="731520"/>
          </a:xfrm>
          <a:prstGeom prst="rect">
            <a:avLst/>
          </a:prstGeom>
          <a:solidFill>
            <a:schemeClr val="tx1"/>
          </a:solidFill>
        </p:spPr>
        <p:txBody>
          <a:bodyPr anchor="ctr">
            <a:normAutofit lnSpcReduction="10000"/>
          </a:bodyPr>
          <a:lstStyle>
            <a:defPPr>
              <a:defRPr kern="1200" smtId="4294967295"/>
            </a:defPPr>
            <a:lvl1pPr marL="1410405" indent="-1410405" algn="l" defTabSz="3761086" rtl="0" eaLnBrk="1" latinLnBrk="0" hangingPunct="1">
              <a:spcBef>
                <a:spcPct val="20000"/>
              </a:spcBef>
              <a:buFont typeface="Arial" pitchFamily="34" charset="0"/>
              <a:buChar char="•"/>
              <a:defRPr sz="13200" kern="1200">
                <a:solidFill>
                  <a:schemeClr val="tx1"/>
                </a:solidFill>
                <a:latin typeface="+mn-lt"/>
                <a:ea typeface="+mn-ea"/>
                <a:cs typeface="+mn-cs"/>
              </a:defRPr>
            </a:lvl1pPr>
            <a:lvl2pPr marL="3055884" indent="-1175341" algn="l" defTabSz="3761086" rtl="0" eaLnBrk="1" latinLnBrk="0" hangingPunct="1">
              <a:spcBef>
                <a:spcPct val="20000"/>
              </a:spcBef>
              <a:buFont typeface="Arial" pitchFamily="34" charset="0"/>
              <a:buChar char="–"/>
              <a:defRPr sz="11500" kern="1200">
                <a:solidFill>
                  <a:schemeClr val="tx1"/>
                </a:solidFill>
                <a:latin typeface="+mn-lt"/>
                <a:ea typeface="+mn-ea"/>
                <a:cs typeface="+mn-cs"/>
              </a:defRPr>
            </a:lvl2pPr>
            <a:lvl3pPr marL="4701358" indent="-940272" algn="l" defTabSz="3761086"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190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4pPr>
            <a:lvl5pPr marL="846244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marL="0" indent="0" algn="ctr">
              <a:spcBef>
                <a:spcPct val="0"/>
              </a:spcBef>
              <a:buFont typeface="Arial" pitchFamily="34" charset="0"/>
              <a:buNone/>
              <a:defRPr/>
            </a:pPr>
            <a:r>
              <a:rPr lang="en-US" sz="4400" b="1" dirty="0">
                <a:solidFill>
                  <a:schemeClr val="bg1"/>
                </a:solidFill>
                <a:latin typeface="+mj-lt"/>
                <a:ea typeface="+mj-ea"/>
                <a:cs typeface="+mj-cs"/>
              </a:rPr>
              <a:t>RESEARCH GOALS</a:t>
            </a:r>
            <a:endParaRPr lang="en-US" dirty="0">
              <a:solidFill>
                <a:schemeClr val="bg1"/>
              </a:solidFill>
            </a:endParaRPr>
          </a:p>
        </p:txBody>
      </p:sp>
      <p:sp>
        <p:nvSpPr>
          <p:cNvPr id="310" name="Content Placeholder 2"/>
          <p:cNvSpPr txBox="1">
            <a:spLocks/>
          </p:cNvSpPr>
          <p:nvPr/>
        </p:nvSpPr>
        <p:spPr>
          <a:xfrm>
            <a:off x="11249974" y="25885995"/>
            <a:ext cx="21232710" cy="74629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normAutofit lnSpcReduction="10000"/>
          </a:bodyPr>
          <a:lstStyle>
            <a:defPPr>
              <a:defRPr kern="1200" smtId="4294967295"/>
            </a:defPPr>
            <a:lvl1pPr marL="1410405" indent="-1410405" algn="l" defTabSz="3761086" rtl="0" eaLnBrk="1" latinLnBrk="0" hangingPunct="1">
              <a:spcBef>
                <a:spcPct val="20000"/>
              </a:spcBef>
              <a:buFont typeface="Arial" pitchFamily="34" charset="0"/>
              <a:buChar char="•"/>
              <a:defRPr sz="13200" kern="1200">
                <a:solidFill>
                  <a:schemeClr val="tx1"/>
                </a:solidFill>
                <a:latin typeface="+mn-lt"/>
                <a:ea typeface="+mn-ea"/>
                <a:cs typeface="+mn-cs"/>
              </a:defRPr>
            </a:lvl1pPr>
            <a:lvl2pPr marL="3055884" indent="-1175341" algn="l" defTabSz="3761086" rtl="0" eaLnBrk="1" latinLnBrk="0" hangingPunct="1">
              <a:spcBef>
                <a:spcPct val="20000"/>
              </a:spcBef>
              <a:buFont typeface="Arial" pitchFamily="34" charset="0"/>
              <a:buChar char="–"/>
              <a:defRPr sz="11500" kern="1200">
                <a:solidFill>
                  <a:schemeClr val="tx1"/>
                </a:solidFill>
                <a:latin typeface="+mn-lt"/>
                <a:ea typeface="+mn-ea"/>
                <a:cs typeface="+mn-cs"/>
              </a:defRPr>
            </a:lvl2pPr>
            <a:lvl3pPr marL="4701358" indent="-940272" algn="l" defTabSz="3761086"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190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4pPr>
            <a:lvl5pPr marL="846244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marL="0" indent="0" algn="ctr">
              <a:spcBef>
                <a:spcPct val="0"/>
              </a:spcBef>
              <a:buFont typeface="Arial" pitchFamily="34" charset="0"/>
              <a:buNone/>
              <a:defRPr/>
            </a:pPr>
            <a:r>
              <a:rPr lang="en-US" sz="4400" b="1" dirty="0">
                <a:solidFill>
                  <a:schemeClr val="bg1"/>
                </a:solidFill>
                <a:latin typeface="+mj-lt"/>
                <a:ea typeface="+mj-ea"/>
                <a:cs typeface="+mj-cs"/>
              </a:rPr>
              <a:t>CONCLUSIONS &amp; NEXT STEPS</a:t>
            </a:r>
            <a:endParaRPr lang="en-US" dirty="0">
              <a:solidFill>
                <a:schemeClr val="bg1"/>
              </a:solidFill>
            </a:endParaRPr>
          </a:p>
        </p:txBody>
      </p:sp>
      <p:sp>
        <p:nvSpPr>
          <p:cNvPr id="42" name="TextBox 41"/>
          <p:cNvSpPr txBox="1"/>
          <p:nvPr/>
        </p:nvSpPr>
        <p:spPr>
          <a:xfrm>
            <a:off x="11400724" y="26977255"/>
            <a:ext cx="20930006" cy="5632311"/>
          </a:xfrm>
          <a:prstGeom prst="rect">
            <a:avLst/>
          </a:prstGeom>
          <a:noFill/>
        </p:spPr>
        <p:txBody>
          <a:bodyPr wrap="square" rtlCol="0">
            <a:spAutoFit/>
          </a:bodyPr>
          <a:lstStyle/>
          <a:p>
            <a:pPr marL="342900" indent="-342900">
              <a:buFont typeface="Arial" panose="020B0604020202020204" pitchFamily="34" charset="0"/>
              <a:buChar char="•"/>
            </a:pPr>
            <a:r>
              <a:rPr lang="en-US" sz="2400" dirty="0"/>
              <a:t>Using sensor fusion, it is possible to combine on-vehicle sensor data with infrastructure sensor data to reliably navigate an autonomous vehicle. </a:t>
            </a:r>
          </a:p>
          <a:p>
            <a:pPr marL="342900" indent="-342900">
              <a:buFont typeface="Arial" panose="020B0604020202020204" pitchFamily="34" charset="0"/>
              <a:buChar char="•"/>
            </a:pPr>
            <a:r>
              <a:rPr lang="en-US" sz="2400" dirty="0"/>
              <a:t>Infrastructure and on-vehicle sensors can be used effectively in combination to create a system that is resilient to sensor reading failures, network delays/losses, and other issues. </a:t>
            </a:r>
          </a:p>
          <a:p>
            <a:pPr marL="342900" indent="-342900">
              <a:buFont typeface="Arial" panose="020B0604020202020204" pitchFamily="34" charset="0"/>
              <a:buChar char="•"/>
            </a:pPr>
            <a:r>
              <a:rPr lang="en-US" sz="2400" dirty="0"/>
              <a:t>My research showed using infrastructure-based sensors increased the reliability of navigation significantly – in a scenario with one on-vehicle camera and two infrastructure cameras with overlapping views, the system could successfully navigate despite sensors being unavailable 40% of the time.  </a:t>
            </a:r>
          </a:p>
          <a:p>
            <a:pPr marL="342900" indent="-342900">
              <a:buFont typeface="Arial" panose="020B0604020202020204" pitchFamily="34" charset="0"/>
              <a:buChar char="•"/>
            </a:pPr>
            <a:r>
              <a:rPr lang="en-US" sz="2400" dirty="0"/>
              <a:t>Sensor fusion techniques are beneficial and can be used, but we need to be careful about what fusion techniques are used.  Using a weighted average approach provided the best driving quality and coverage. Any application of multiple sensors will provide confidence values per sensor to optimize the correction.</a:t>
            </a:r>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r>
              <a:rPr lang="en-US" sz="2400" dirty="0"/>
              <a:t>Experimental Limitations and concerns</a:t>
            </a:r>
          </a:p>
          <a:p>
            <a:pPr marL="587375" lvl="1" indent="-285750">
              <a:buFont typeface="Arial" charset="0"/>
              <a:buChar char="•"/>
              <a:tabLst>
                <a:tab pos="619125" algn="l"/>
              </a:tabLst>
            </a:pPr>
            <a:r>
              <a:rPr lang="en-US" sz="2400" b="1" dirty="0"/>
              <a:t>Realism: </a:t>
            </a:r>
            <a:r>
              <a:rPr lang="en-US" sz="2400" dirty="0"/>
              <a:t>The real world involves multiple vehicles and multiple cameras that need to be coordinated</a:t>
            </a:r>
          </a:p>
          <a:p>
            <a:pPr marL="587375" lvl="1" indent="-285750">
              <a:buFont typeface="Arial" charset="0"/>
              <a:buChar char="•"/>
              <a:tabLst>
                <a:tab pos="619125" algn="l"/>
              </a:tabLst>
            </a:pPr>
            <a:r>
              <a:rPr lang="en-US" sz="2400" b="1" dirty="0"/>
              <a:t>Coverage: </a:t>
            </a:r>
            <a:r>
              <a:rPr lang="en-US" sz="2400" dirty="0"/>
              <a:t>External cameras will not always be able to detect or identify individual cars, depending on the density of traffic, etc.</a:t>
            </a:r>
          </a:p>
          <a:p>
            <a:pPr marL="587375" lvl="1" indent="-285750">
              <a:buFont typeface="Arial" charset="0"/>
              <a:buChar char="•"/>
              <a:tabLst>
                <a:tab pos="619125" algn="l"/>
              </a:tabLst>
            </a:pPr>
            <a:r>
              <a:rPr lang="en-US" sz="2400" b="1" dirty="0"/>
              <a:t>Security &amp; Privacy: </a:t>
            </a:r>
            <a:r>
              <a:rPr lang="en-US" sz="2400" dirty="0"/>
              <a:t>Not a concern as not personally identifiable information such as license plates are collected or used. As the data is transmitted wirelessly, it must be cryptographically signed so that outsiders cannot interfere with the data</a:t>
            </a:r>
          </a:p>
          <a:p>
            <a:endParaRPr lang="en-US" sz="2400" dirty="0"/>
          </a:p>
          <a:p>
            <a:pPr marL="457200" indent="-457200">
              <a:buFont typeface="Arial" panose="020B0604020202020204" pitchFamily="34" charset="0"/>
              <a:buChar char="•"/>
            </a:pPr>
            <a:r>
              <a:rPr lang="en-US" sz="2400" b="1" dirty="0"/>
              <a:t>Next Steps: </a:t>
            </a:r>
            <a:r>
              <a:rPr lang="en-US" sz="2400" dirty="0"/>
              <a:t>1) controlling multiple vehicles concurrently and 2) more realistic testing using simulation software and actual car tests with wireless OBD-II interface.</a:t>
            </a:r>
          </a:p>
        </p:txBody>
      </p:sp>
      <p:sp>
        <p:nvSpPr>
          <p:cNvPr id="401" name="TextBox 400"/>
          <p:cNvSpPr txBox="1"/>
          <p:nvPr/>
        </p:nvSpPr>
        <p:spPr>
          <a:xfrm>
            <a:off x="11084904" y="-2486430"/>
            <a:ext cx="21597401" cy="2492990"/>
          </a:xfrm>
          <a:prstGeom prst="rect">
            <a:avLst/>
          </a:prstGeom>
          <a:solidFill>
            <a:schemeClr val="tx1"/>
          </a:solidFill>
        </p:spPr>
        <p:txBody>
          <a:bodyPr wrap="square" rtlCol="0">
            <a:spAutoFit/>
          </a:bodyPr>
          <a:lstStyle/>
          <a:p>
            <a:pPr algn="ctr"/>
            <a:r>
              <a:rPr lang="en-US" sz="5400" dirty="0">
                <a:solidFill>
                  <a:schemeClr val="bg1"/>
                </a:solidFill>
              </a:rPr>
              <a:t>Horus: Using Sensor Fusion to Combine </a:t>
            </a:r>
          </a:p>
          <a:p>
            <a:pPr algn="ctr"/>
            <a:r>
              <a:rPr lang="en-US" sz="5400" dirty="0">
                <a:solidFill>
                  <a:schemeClr val="bg1"/>
                </a:solidFill>
              </a:rPr>
              <a:t>Infrastructure and On-board Sensing to Improve Autonomous Vehicle Safety</a:t>
            </a:r>
          </a:p>
          <a:p>
            <a:pPr algn="ctr"/>
            <a:r>
              <a:rPr lang="en-US" sz="4800" dirty="0">
                <a:solidFill>
                  <a:schemeClr val="bg1"/>
                </a:solidFill>
              </a:rPr>
              <a:t>By Sanjay Seshan</a:t>
            </a:r>
          </a:p>
        </p:txBody>
      </p:sp>
      <p:sp>
        <p:nvSpPr>
          <p:cNvPr id="128" name="TextBox 127"/>
          <p:cNvSpPr txBox="1"/>
          <p:nvPr/>
        </p:nvSpPr>
        <p:spPr>
          <a:xfrm>
            <a:off x="221826" y="1455959"/>
            <a:ext cx="10058400" cy="3785652"/>
          </a:xfrm>
          <a:prstGeom prst="rect">
            <a:avLst/>
          </a:prstGeom>
          <a:noFill/>
        </p:spPr>
        <p:txBody>
          <a:bodyPr wrap="square" rtlCol="0">
            <a:spAutoFit/>
          </a:bodyPr>
          <a:lstStyle/>
          <a:p>
            <a:pPr marL="342900" indent="-342900">
              <a:buFont typeface="Arial" panose="020B0604020202020204" pitchFamily="34" charset="0"/>
              <a:buChar char="•"/>
            </a:pPr>
            <a:r>
              <a:rPr lang="en-US" sz="2400" dirty="0"/>
              <a:t>Market research predicts that the demand for autonomous vehicles will increase tenfold between 2019 and 2026</a:t>
            </a:r>
          </a:p>
          <a:p>
            <a:pPr marL="342900" indent="-342900">
              <a:buFont typeface="Arial" panose="020B0604020202020204" pitchFamily="34" charset="0"/>
              <a:buChar char="•"/>
            </a:pPr>
            <a:r>
              <a:rPr lang="en-US" sz="2400" dirty="0"/>
              <a:t>Recent high-profile incidents (e.g. the fatal accidents with Uber and Tesla self-driving vehicles) have significantly impacted consumer confidence in this technology</a:t>
            </a:r>
          </a:p>
          <a:p>
            <a:pPr marL="342900" indent="-342900">
              <a:buFont typeface="Arial" panose="020B0604020202020204" pitchFamily="34" charset="0"/>
              <a:buChar char="•"/>
            </a:pPr>
            <a:r>
              <a:rPr lang="en-US" sz="2400" dirty="0"/>
              <a:t>Most accidents result from failures of sensors to accurately detect obstacles/pedestrians</a:t>
            </a:r>
          </a:p>
          <a:p>
            <a:pPr marL="342900" indent="-342900">
              <a:buFont typeface="Arial" panose="020B0604020202020204" pitchFamily="34" charset="0"/>
              <a:buChar char="•"/>
            </a:pPr>
            <a:r>
              <a:rPr lang="en-US" sz="2400" dirty="0"/>
              <a:t>A recent study by AAA reports that three-quarters of Americans are too afraid to ride in an autonomous vehicle and two-thirds feel less safe when self-driving cars are present.</a:t>
            </a:r>
          </a:p>
        </p:txBody>
      </p:sp>
      <p:sp>
        <p:nvSpPr>
          <p:cNvPr id="163" name="Title 1">
            <a:extLst>
              <a:ext uri="{FF2B5EF4-FFF2-40B4-BE49-F238E27FC236}">
                <a16:creationId xmlns:a16="http://schemas.microsoft.com/office/drawing/2014/main" id="{2CFAFA53-7B02-BE44-8B37-2AA4205B45D7}"/>
              </a:ext>
            </a:extLst>
          </p:cNvPr>
          <p:cNvSpPr txBox="1">
            <a:spLocks/>
          </p:cNvSpPr>
          <p:nvPr/>
        </p:nvSpPr>
        <p:spPr>
          <a:xfrm>
            <a:off x="221826" y="11378360"/>
            <a:ext cx="10058400" cy="731520"/>
          </a:xfrm>
          <a:prstGeom prst="rect">
            <a:avLst/>
          </a:prstGeom>
          <a:solidFill>
            <a:schemeClr val="tx1"/>
          </a:solidFill>
        </p:spPr>
        <p:txBody>
          <a:bodyPr anchor="ctr"/>
          <a:lstStyle>
            <a:defPPr>
              <a:defRPr kern="1200" smtId="4294967295"/>
            </a:defPPr>
            <a:lvl1pPr algn="ctr" defTabSz="3761086" rtl="0" eaLnBrk="1" latinLnBrk="0" hangingPunct="1">
              <a:spcBef>
                <a:spcPct val="0"/>
              </a:spcBef>
              <a:buNone/>
              <a:defRPr sz="18100" kern="1200">
                <a:solidFill>
                  <a:schemeClr val="tx1"/>
                </a:solidFill>
                <a:latin typeface="+mj-lt"/>
                <a:ea typeface="+mj-ea"/>
                <a:cs typeface="+mj-cs"/>
              </a:defRPr>
            </a:lvl1pPr>
          </a:lstStyle>
          <a:p>
            <a:r>
              <a:rPr lang="en-US" sz="4000" b="1" dirty="0">
                <a:solidFill>
                  <a:schemeClr val="bg1"/>
                </a:solidFill>
              </a:rPr>
              <a:t>PROTOTYPE DESIGN</a:t>
            </a:r>
          </a:p>
        </p:txBody>
      </p:sp>
      <p:sp>
        <p:nvSpPr>
          <p:cNvPr id="164" name="Title 1">
            <a:extLst>
              <a:ext uri="{FF2B5EF4-FFF2-40B4-BE49-F238E27FC236}">
                <a16:creationId xmlns:a16="http://schemas.microsoft.com/office/drawing/2014/main" id="{08767F6C-37CC-6446-855D-E63AA36591A5}"/>
              </a:ext>
            </a:extLst>
          </p:cNvPr>
          <p:cNvSpPr txBox="1">
            <a:spLocks/>
          </p:cNvSpPr>
          <p:nvPr/>
        </p:nvSpPr>
        <p:spPr>
          <a:xfrm>
            <a:off x="19532249" y="1555734"/>
            <a:ext cx="12950435" cy="731520"/>
          </a:xfrm>
          <a:prstGeom prst="rect">
            <a:avLst/>
          </a:prstGeom>
          <a:solidFill>
            <a:srgbClr val="5A5A5A"/>
          </a:solidFill>
        </p:spPr>
        <p:txBody>
          <a:bodyPr anchor="ctr"/>
          <a:lstStyle>
            <a:defPPr>
              <a:defRPr kern="1200" smtId="4294967295"/>
            </a:defPPr>
            <a:lvl1pPr algn="ctr" defTabSz="3761086" rtl="0" eaLnBrk="1" latinLnBrk="0" hangingPunct="1">
              <a:spcBef>
                <a:spcPct val="0"/>
              </a:spcBef>
              <a:buNone/>
              <a:defRPr sz="18100" kern="1200">
                <a:solidFill>
                  <a:schemeClr val="tx1"/>
                </a:solidFill>
                <a:latin typeface="+mj-lt"/>
                <a:ea typeface="+mj-ea"/>
                <a:cs typeface="+mj-cs"/>
              </a:defRPr>
            </a:lvl1pPr>
          </a:lstStyle>
          <a:p>
            <a:r>
              <a:rPr lang="en-US" sz="4000" b="1" dirty="0">
                <a:solidFill>
                  <a:schemeClr val="bg1"/>
                </a:solidFill>
              </a:rPr>
              <a:t>Part 2: Infrastructure Sensor Processing</a:t>
            </a:r>
          </a:p>
        </p:txBody>
      </p:sp>
      <p:sp>
        <p:nvSpPr>
          <p:cNvPr id="167" name="Title 1">
            <a:extLst>
              <a:ext uri="{FF2B5EF4-FFF2-40B4-BE49-F238E27FC236}">
                <a16:creationId xmlns:a16="http://schemas.microsoft.com/office/drawing/2014/main" id="{0AA81E17-78BB-7D49-9CB2-7850AF128D61}"/>
              </a:ext>
            </a:extLst>
          </p:cNvPr>
          <p:cNvSpPr txBox="1">
            <a:spLocks/>
          </p:cNvSpPr>
          <p:nvPr/>
        </p:nvSpPr>
        <p:spPr>
          <a:xfrm>
            <a:off x="11249974" y="1555734"/>
            <a:ext cx="8098747" cy="731520"/>
          </a:xfrm>
          <a:prstGeom prst="rect">
            <a:avLst/>
          </a:prstGeom>
          <a:solidFill>
            <a:srgbClr val="5A5A5A"/>
          </a:solidFill>
        </p:spPr>
        <p:txBody>
          <a:bodyPr anchor="ctr"/>
          <a:lstStyle>
            <a:defPPr>
              <a:defRPr kern="1200" smtId="4294967295"/>
            </a:defPPr>
            <a:lvl1pPr algn="ctr" defTabSz="3761086" rtl="0" eaLnBrk="1" latinLnBrk="0" hangingPunct="1">
              <a:spcBef>
                <a:spcPct val="0"/>
              </a:spcBef>
              <a:buNone/>
              <a:defRPr sz="18100" kern="1200">
                <a:solidFill>
                  <a:schemeClr val="tx1"/>
                </a:solidFill>
                <a:latin typeface="+mj-lt"/>
                <a:ea typeface="+mj-ea"/>
                <a:cs typeface="+mj-cs"/>
              </a:defRPr>
            </a:lvl1pPr>
          </a:lstStyle>
          <a:p>
            <a:r>
              <a:rPr lang="en-US" sz="4000" b="1" dirty="0">
                <a:solidFill>
                  <a:schemeClr val="bg1"/>
                </a:solidFill>
              </a:rPr>
              <a:t>Part 1: On-Vehicle Sensor Processing</a:t>
            </a:r>
          </a:p>
        </p:txBody>
      </p:sp>
      <p:sp>
        <p:nvSpPr>
          <p:cNvPr id="168" name="Title 1">
            <a:extLst>
              <a:ext uri="{FF2B5EF4-FFF2-40B4-BE49-F238E27FC236}">
                <a16:creationId xmlns:a16="http://schemas.microsoft.com/office/drawing/2014/main" id="{DAA77496-9D3D-454C-854D-B13CFE0A349B}"/>
              </a:ext>
            </a:extLst>
          </p:cNvPr>
          <p:cNvSpPr txBox="1">
            <a:spLocks/>
          </p:cNvSpPr>
          <p:nvPr/>
        </p:nvSpPr>
        <p:spPr>
          <a:xfrm>
            <a:off x="11249974" y="17252572"/>
            <a:ext cx="10380205" cy="731520"/>
          </a:xfrm>
          <a:prstGeom prst="rect">
            <a:avLst/>
          </a:prstGeom>
          <a:solidFill>
            <a:srgbClr val="5A5A5A"/>
          </a:solidFill>
        </p:spPr>
        <p:txBody>
          <a:bodyPr anchor="ctr"/>
          <a:lstStyle>
            <a:defPPr>
              <a:defRPr kern="1200" smtId="4294967295"/>
            </a:defPPr>
            <a:lvl1pPr algn="ctr" defTabSz="3761086" rtl="0" eaLnBrk="1" latinLnBrk="0" hangingPunct="1">
              <a:spcBef>
                <a:spcPct val="0"/>
              </a:spcBef>
              <a:buNone/>
              <a:defRPr sz="18100" kern="1200">
                <a:solidFill>
                  <a:schemeClr val="tx1"/>
                </a:solidFill>
                <a:latin typeface="+mj-lt"/>
                <a:ea typeface="+mj-ea"/>
                <a:cs typeface="+mj-cs"/>
              </a:defRPr>
            </a:lvl1pPr>
          </a:lstStyle>
          <a:p>
            <a:r>
              <a:rPr lang="en-US" sz="4000" b="1" dirty="0">
                <a:solidFill>
                  <a:schemeClr val="bg1"/>
                </a:solidFill>
              </a:rPr>
              <a:t>Part 3a: Vehicle Control Code</a:t>
            </a:r>
          </a:p>
        </p:txBody>
      </p:sp>
      <p:sp>
        <p:nvSpPr>
          <p:cNvPr id="169" name="TextBox 168">
            <a:extLst>
              <a:ext uri="{FF2B5EF4-FFF2-40B4-BE49-F238E27FC236}">
                <a16:creationId xmlns:a16="http://schemas.microsoft.com/office/drawing/2014/main" id="{E3BA379C-A3FB-9B43-BEC6-B1EFF13D8607}"/>
              </a:ext>
            </a:extLst>
          </p:cNvPr>
          <p:cNvSpPr txBox="1"/>
          <p:nvPr/>
        </p:nvSpPr>
        <p:spPr>
          <a:xfrm>
            <a:off x="11483463" y="11007071"/>
            <a:ext cx="7530091" cy="4893647"/>
          </a:xfrm>
          <a:prstGeom prst="rect">
            <a:avLst/>
          </a:prstGeom>
          <a:noFill/>
        </p:spPr>
        <p:txBody>
          <a:bodyPr wrap="square" rtlCol="0">
            <a:spAutoFit/>
          </a:bodyPr>
          <a:lstStyle/>
          <a:p>
            <a:pPr marL="342900" indent="-342900">
              <a:buFont typeface="Arial" panose="020B0604020202020204" pitchFamily="34" charset="0"/>
              <a:buChar char="•"/>
            </a:pPr>
            <a:r>
              <a:rPr lang="en-US" sz="2400" dirty="0"/>
              <a:t>Runs on the Raspberry Pi and analyzes the video from the on-vehicle camera using the OpenCV computer vision processing library.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Video processing code determines the location of the road in the frame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 use the Proportional-Integral-Derivative (PID) algorithm to compute the steering needed to center the vehicle on the road. A mathematical representation of the PID equation is seen below. A decay rate of 10% is used on the integral to avoid integral windup, where old integral values affect the steering too much. </a:t>
            </a:r>
          </a:p>
        </p:txBody>
      </p:sp>
      <p:sp>
        <p:nvSpPr>
          <p:cNvPr id="170" name="TextBox 169">
            <a:extLst>
              <a:ext uri="{FF2B5EF4-FFF2-40B4-BE49-F238E27FC236}">
                <a16:creationId xmlns:a16="http://schemas.microsoft.com/office/drawing/2014/main" id="{B71BECD7-DBAB-DD41-8BBE-43C6863E076F}"/>
              </a:ext>
            </a:extLst>
          </p:cNvPr>
          <p:cNvSpPr txBox="1"/>
          <p:nvPr/>
        </p:nvSpPr>
        <p:spPr>
          <a:xfrm>
            <a:off x="24363103" y="12367911"/>
            <a:ext cx="8405897" cy="3785652"/>
          </a:xfrm>
          <a:prstGeom prst="rect">
            <a:avLst/>
          </a:prstGeom>
          <a:noFill/>
        </p:spPr>
        <p:txBody>
          <a:bodyPr wrap="square" rtlCol="0">
            <a:spAutoFit/>
          </a:bodyPr>
          <a:lstStyle/>
          <a:p>
            <a:pPr marL="342900" indent="-342900">
              <a:buFont typeface="Arial" panose="020B0604020202020204" pitchFamily="34" charset="0"/>
              <a:buChar char="•"/>
            </a:pPr>
            <a:r>
              <a:rPr lang="en-US" sz="2400" dirty="0"/>
              <a:t>Runs on a Debian Linux PC</a:t>
            </a:r>
          </a:p>
          <a:p>
            <a:endParaRPr lang="en-US" sz="2400" dirty="0"/>
          </a:p>
          <a:p>
            <a:pPr marL="342900" indent="-342900">
              <a:buFont typeface="Arial" panose="020B0604020202020204" pitchFamily="34" charset="0"/>
              <a:buChar char="•"/>
            </a:pPr>
            <a:r>
              <a:rPr lang="en-US" sz="2400" dirty="0"/>
              <a:t>Collects video from an infrastructure camera and analyzes it to identify the relative location of the vehicle to the road.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This code also computes a steering correction using a PID control system.</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correction estimate is sent to the Raspberry Pi using the UDP protocol for network transfer.</a:t>
            </a:r>
          </a:p>
        </p:txBody>
      </p:sp>
      <p:pic>
        <p:nvPicPr>
          <p:cNvPr id="16" name="Picture 15">
            <a:extLst>
              <a:ext uri="{FF2B5EF4-FFF2-40B4-BE49-F238E27FC236}">
                <a16:creationId xmlns:a16="http://schemas.microsoft.com/office/drawing/2014/main" id="{1DC60D2B-D0DF-874E-B6CE-B9C3A42360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584" y="14483322"/>
            <a:ext cx="4864902" cy="2936876"/>
          </a:xfrm>
          <a:prstGeom prst="rect">
            <a:avLst/>
          </a:prstGeom>
        </p:spPr>
      </p:pic>
      <p:pic>
        <p:nvPicPr>
          <p:cNvPr id="19" name="Picture 18">
            <a:extLst>
              <a:ext uri="{FF2B5EF4-FFF2-40B4-BE49-F238E27FC236}">
                <a16:creationId xmlns:a16="http://schemas.microsoft.com/office/drawing/2014/main" id="{7E370324-E80B-0144-A86D-72A8DDC644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6353" y="14476803"/>
            <a:ext cx="5128743" cy="2894228"/>
          </a:xfrm>
          <a:prstGeom prst="rect">
            <a:avLst/>
          </a:prstGeom>
        </p:spPr>
      </p:pic>
      <p:sp>
        <p:nvSpPr>
          <p:cNvPr id="5" name="TextBox 4">
            <a:extLst>
              <a:ext uri="{FF2B5EF4-FFF2-40B4-BE49-F238E27FC236}">
                <a16:creationId xmlns:a16="http://schemas.microsoft.com/office/drawing/2014/main" id="{5145A30B-CC21-0D4B-8AA0-15D830285EAF}"/>
              </a:ext>
            </a:extLst>
          </p:cNvPr>
          <p:cNvSpPr txBox="1"/>
          <p:nvPr/>
        </p:nvSpPr>
        <p:spPr>
          <a:xfrm>
            <a:off x="221826" y="23007952"/>
            <a:ext cx="10058400" cy="1938992"/>
          </a:xfrm>
          <a:prstGeom prst="rect">
            <a:avLst/>
          </a:prstGeom>
          <a:noFill/>
        </p:spPr>
        <p:txBody>
          <a:bodyPr wrap="square" rtlCol="0">
            <a:spAutoFit/>
          </a:bodyPr>
          <a:lstStyle/>
          <a:p>
            <a:pPr marL="342900" indent="-342900">
              <a:buFont typeface="Arial" panose="020B0604020202020204" pitchFamily="34" charset="0"/>
              <a:buChar char="•"/>
            </a:pPr>
            <a:r>
              <a:rPr lang="en-US" sz="2400" dirty="0"/>
              <a:t>A 2m × 2m white board with a black line to represent the road. The area is walled to create blocked views </a:t>
            </a:r>
          </a:p>
          <a:p>
            <a:pPr marL="342900" indent="-342900">
              <a:buFont typeface="Arial" panose="020B0604020202020204" pitchFamily="34" charset="0"/>
              <a:buChar char="•"/>
            </a:pPr>
            <a:r>
              <a:rPr lang="en-US" sz="2400" dirty="0"/>
              <a:t>A Linux PC with two HD-quality webcams to simulate the infrastructure sensors and computation resources</a:t>
            </a:r>
          </a:p>
          <a:p>
            <a:pPr marL="342900" indent="-342900">
              <a:buFont typeface="Arial" panose="020B0604020202020204" pitchFamily="34" charset="0"/>
              <a:buChar char="•"/>
            </a:pPr>
            <a:r>
              <a:rPr lang="en-US" altLang="en-US" sz="2400" kern="0" dirty="0">
                <a:solidFill>
                  <a:prstClr val="black"/>
                </a:solidFill>
              </a:rPr>
              <a:t>Autonomous vehicle prototype</a:t>
            </a:r>
            <a:endParaRPr lang="en-US" sz="2400" kern="0" dirty="0">
              <a:solidFill>
                <a:prstClr val="black"/>
              </a:solidFill>
            </a:endParaRPr>
          </a:p>
        </p:txBody>
      </p:sp>
      <p:sp>
        <p:nvSpPr>
          <p:cNvPr id="62" name="TextBox 61">
            <a:extLst>
              <a:ext uri="{FF2B5EF4-FFF2-40B4-BE49-F238E27FC236}">
                <a16:creationId xmlns:a16="http://schemas.microsoft.com/office/drawing/2014/main" id="{47DEC930-DBA1-BF4E-919B-F37D0CCCF314}"/>
              </a:ext>
            </a:extLst>
          </p:cNvPr>
          <p:cNvSpPr txBox="1"/>
          <p:nvPr/>
        </p:nvSpPr>
        <p:spPr>
          <a:xfrm>
            <a:off x="293613" y="32204263"/>
            <a:ext cx="9738703" cy="584775"/>
          </a:xfrm>
          <a:prstGeom prst="rect">
            <a:avLst/>
          </a:prstGeom>
          <a:noFill/>
        </p:spPr>
        <p:txBody>
          <a:bodyPr wrap="square" rtlCol="0">
            <a:spAutoFit/>
          </a:bodyPr>
          <a:lstStyle/>
          <a:p>
            <a:r>
              <a:rPr lang="en-US" sz="3200" dirty="0"/>
              <a:t>All images by Student                 © Sanjay Seshan 2019</a:t>
            </a:r>
          </a:p>
        </p:txBody>
      </p:sp>
      <p:sp>
        <p:nvSpPr>
          <p:cNvPr id="81" name="TextBox 80">
            <a:extLst>
              <a:ext uri="{FF2B5EF4-FFF2-40B4-BE49-F238E27FC236}">
                <a16:creationId xmlns:a16="http://schemas.microsoft.com/office/drawing/2014/main" id="{70D6CB25-5985-43D5-817A-1BEEE2B06387}"/>
              </a:ext>
            </a:extLst>
          </p:cNvPr>
          <p:cNvSpPr txBox="1"/>
          <p:nvPr/>
        </p:nvSpPr>
        <p:spPr>
          <a:xfrm>
            <a:off x="11408261" y="18504236"/>
            <a:ext cx="10562706" cy="6986528"/>
          </a:xfrm>
          <a:prstGeom prst="rect">
            <a:avLst/>
          </a:prstGeom>
          <a:noFill/>
        </p:spPr>
        <p:txBody>
          <a:bodyPr wrap="square" rtlCol="0">
            <a:spAutoFit/>
          </a:bodyPr>
          <a:lstStyle/>
          <a:p>
            <a:pPr marL="342900" indent="-342900">
              <a:buFont typeface="Arial" panose="020B0604020202020204" pitchFamily="34" charset="0"/>
              <a:buChar char="•"/>
            </a:pPr>
            <a:r>
              <a:rPr lang="en-US" sz="2800" dirty="0"/>
              <a:t>Runs on the Raspberry Pi and receives the steering instructions from different camera systems (both infrastructure and on-vehicle). </a:t>
            </a:r>
          </a:p>
          <a:p>
            <a:pPr marL="342900" indent="-342900">
              <a:buFont typeface="Arial" panose="020B0604020202020204" pitchFamily="34" charset="0"/>
              <a:buChar char="•"/>
            </a:pPr>
            <a:r>
              <a:rPr lang="en-US" sz="2800" dirty="0"/>
              <a:t>In order to combine input from different sensors, I need the sensor input to have two key properties:</a:t>
            </a:r>
          </a:p>
          <a:p>
            <a:pPr marL="801688" lvl="1" indent="-342900">
              <a:buFont typeface="Arial" panose="020B0604020202020204" pitchFamily="34" charset="0"/>
              <a:buChar char="•"/>
            </a:pPr>
            <a:endParaRPr lang="en-US" sz="2800" b="1" dirty="0"/>
          </a:p>
          <a:p>
            <a:pPr marL="801688" lvl="1" indent="-342900">
              <a:buFont typeface="Arial" panose="020B0604020202020204" pitchFamily="34" charset="0"/>
              <a:buChar char="•"/>
            </a:pPr>
            <a:r>
              <a:rPr lang="en-US" sz="2800" b="1" dirty="0"/>
              <a:t>Common Scale: </a:t>
            </a:r>
            <a:r>
              <a:rPr lang="en-US" sz="2800" dirty="0"/>
              <a:t>The software associated with a sensor feed may produce local position and direction error values differently. However, they must report navigation feedback to the vehicle on a common universal scale. I choose to use motor steering correction values as this common scale. </a:t>
            </a:r>
          </a:p>
          <a:p>
            <a:pPr marL="801688" lvl="1" indent="-342900">
              <a:buFont typeface="Arial" panose="020B0604020202020204" pitchFamily="34" charset="0"/>
              <a:buChar char="•"/>
            </a:pPr>
            <a:endParaRPr lang="en-US" sz="2800" dirty="0"/>
          </a:p>
          <a:p>
            <a:pPr marL="801688" lvl="1" indent="-342900">
              <a:buFont typeface="Arial" panose="020B0604020202020204" pitchFamily="34" charset="0"/>
              <a:buChar char="•"/>
            </a:pPr>
            <a:r>
              <a:rPr lang="en-US" sz="2800" b="1" dirty="0"/>
              <a:t>Confidence Values. </a:t>
            </a:r>
            <a:r>
              <a:rPr lang="en-US" sz="2800" dirty="0"/>
              <a:t>Each sensor report should provide both feedback and an associated confidence value to indicate accuracy. This enables the vehicle control software to weight the different inputs when combining them. </a:t>
            </a:r>
          </a:p>
          <a:p>
            <a:pPr marL="1257300" lvl="1" indent="-342900">
              <a:buFont typeface="Arial" panose="020B0604020202020204" pitchFamily="34" charset="0"/>
              <a:buChar char="•"/>
            </a:pPr>
            <a:endParaRPr lang="en-US" sz="2800" dirty="0"/>
          </a:p>
        </p:txBody>
      </p:sp>
      <mc:AlternateContent xmlns:mc="http://schemas.openxmlformats.org/markup-compatibility/2006">
        <mc:Choice xmlns:a14="http://schemas.microsoft.com/office/drawing/2010/main" Requires="a14">
          <p:sp>
            <p:nvSpPr>
              <p:cNvPr id="82" name="TextBox 81">
                <a:extLst>
                  <a:ext uri="{FF2B5EF4-FFF2-40B4-BE49-F238E27FC236}">
                    <a16:creationId xmlns:a16="http://schemas.microsoft.com/office/drawing/2014/main" id="{0D75FD85-1703-4514-B149-C7D4F7CC3C53}"/>
                  </a:ext>
                </a:extLst>
              </p:cNvPr>
              <p:cNvSpPr txBox="1"/>
              <p:nvPr/>
            </p:nvSpPr>
            <p:spPr>
              <a:xfrm>
                <a:off x="22204661" y="18122948"/>
                <a:ext cx="10243950" cy="7570855"/>
              </a:xfrm>
              <a:prstGeom prst="rect">
                <a:avLst/>
              </a:prstGeom>
              <a:noFill/>
            </p:spPr>
            <p:txBody>
              <a:bodyPr wrap="square" rtlCol="0">
                <a:spAutoFit/>
              </a:bodyPr>
              <a:lstStyle/>
              <a:p>
                <a:r>
                  <a:rPr lang="en-US" sz="2800" dirty="0"/>
                  <a:t>I tested 3 different algorithms for combining sensor feedback:</a:t>
                </a:r>
              </a:p>
              <a:p>
                <a:endParaRPr lang="en-US" sz="2800" dirty="0"/>
              </a:p>
              <a:p>
                <a:pPr marL="342900" indent="-342900">
                  <a:buFont typeface="Arial" panose="020B0604020202020204" pitchFamily="34" charset="0"/>
                  <a:buChar char="•"/>
                </a:pPr>
                <a:r>
                  <a:rPr lang="en-US" sz="2800" b="1" dirty="0"/>
                  <a:t>Simple Average. </a:t>
                </a:r>
                <a:r>
                  <a:rPr lang="en-US" sz="2800" dirty="0"/>
                  <a:t>The theoretical correction value from all sensors are simply averaged without any weighting. However,  zeroes/no data in the correction are ignored. </a:t>
                </a:r>
                <a:br>
                  <a:rPr lang="en-US" sz="2800" dirty="0"/>
                </a:br>
                <a14:m>
                  <m:oMath xmlns:m="http://schemas.openxmlformats.org/officeDocument/2006/math">
                    <m:r>
                      <a:rPr lang="en-US" sz="2800" b="0" i="1" smtClean="0">
                        <a:latin typeface="Cambria Math" panose="02040503050406030204" pitchFamily="18" charset="0"/>
                      </a:rPr>
                      <m:t>𝑎𝑟𝑖𝑡h𝑚𝑒𝑡𝑖𝑐</m:t>
                    </m:r>
                    <m:r>
                      <a:rPr lang="en-US" sz="2800" b="0" i="0" smtClean="0">
                        <a:latin typeface="Cambria Math" panose="02040503050406030204" pitchFamily="18" charset="0"/>
                      </a:rPr>
                      <m:t> </m:t>
                    </m:r>
                    <m:r>
                      <a:rPr lang="en-US" sz="2800" i="1">
                        <a:latin typeface="Cambria Math" panose="02040503050406030204" pitchFamily="18" charset="0"/>
                      </a:rPr>
                      <m:t>𝑎𝑣𝑒𝑟𝑎𝑔𝑒</m:t>
                    </m:r>
                    <m:r>
                      <a:rPr lang="en-US" sz="2800" i="1">
                        <a:latin typeface="Cambria Math" panose="02040503050406030204" pitchFamily="18" charset="0"/>
                      </a:rPr>
                      <m:t>= </m:t>
                    </m:r>
                    <m:f>
                      <m:fPr>
                        <m:ctrlPr>
                          <a:rPr lang="en-US" sz="2800" i="1">
                            <a:latin typeface="Cambria Math" panose="02040503050406030204" pitchFamily="18" charset="0"/>
                          </a:rPr>
                        </m:ctrlPr>
                      </m:fPr>
                      <m:num>
                        <m:nary>
                          <m:naryPr>
                            <m:chr m:val="∑"/>
                            <m:ctrlPr>
                              <a:rPr lang="en-US" sz="2800" i="1">
                                <a:latin typeface="Cambria Math" panose="02040503050406030204" pitchFamily="18" charset="0"/>
                              </a:rPr>
                            </m:ctrlPr>
                          </m:naryPr>
                          <m:sub>
                            <m:r>
                              <m:rPr>
                                <m:brk m:alnAt="23"/>
                              </m:rPr>
                              <a:rPr lang="en-US" sz="2800" i="1">
                                <a:latin typeface="Cambria Math" panose="02040503050406030204" pitchFamily="18" charset="0"/>
                              </a:rPr>
                              <m:t>𝑖</m:t>
                            </m:r>
                            <m:r>
                              <a:rPr lang="en-US" sz="2800" i="1">
                                <a:latin typeface="Cambria Math" panose="02040503050406030204" pitchFamily="18" charset="0"/>
                              </a:rPr>
                              <m:t>=0</m:t>
                            </m:r>
                          </m:sub>
                          <m:sup>
                            <m:r>
                              <a:rPr lang="en-US" sz="2800" i="1" smtClean="0">
                                <a:latin typeface="Cambria Math" panose="02040503050406030204" pitchFamily="18" charset="0"/>
                              </a:rPr>
                              <m:t>𝑛</m:t>
                            </m:r>
                          </m:sup>
                          <m:e>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𝑟</m:t>
                                </m:r>
                              </m:e>
                              <m:sub>
                                <m:r>
                                  <a:rPr lang="en-US" sz="2800" i="1">
                                    <a:latin typeface="Cambria Math" panose="02040503050406030204" pitchFamily="18" charset="0"/>
                                    <a:ea typeface="Cambria Math" panose="02040503050406030204" pitchFamily="18" charset="0"/>
                                  </a:rPr>
                                  <m:t>𝑖</m:t>
                                </m:r>
                              </m:sub>
                            </m:sSub>
                          </m:e>
                        </m:nary>
                      </m:num>
                      <m:den>
                        <m:r>
                          <a:rPr lang="en-US" sz="2800" b="0" i="1" smtClean="0">
                            <a:latin typeface="Cambria Math" panose="02040503050406030204" pitchFamily="18" charset="0"/>
                          </a:rPr>
                          <m:t>𝑛</m:t>
                        </m:r>
                      </m:den>
                    </m:f>
                  </m:oMath>
                </a14:m>
                <a:r>
                  <a:rPr lang="en-US" sz="2800" dirty="0"/>
                  <a:t>, where </a:t>
                </a:r>
                <a14:m>
                  <m:oMath xmlns:m="http://schemas.openxmlformats.org/officeDocument/2006/math">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𝑟</m:t>
                        </m:r>
                      </m:e>
                      <m:sub>
                        <m:r>
                          <a:rPr lang="en-US" sz="2800" i="1">
                            <a:latin typeface="Cambria Math" panose="02040503050406030204" pitchFamily="18" charset="0"/>
                            <a:ea typeface="Cambria Math" panose="02040503050406030204" pitchFamily="18" charset="0"/>
                          </a:rPr>
                          <m:t>𝑖</m:t>
                        </m:r>
                      </m:sub>
                    </m:sSub>
                  </m:oMath>
                </a14:m>
                <a:r>
                  <a:rPr lang="en-US" sz="2800" dirty="0"/>
                  <a:t> is the driving feedback from the “</a:t>
                </a:r>
                <a14:m>
                  <m:oMath xmlns:m="http://schemas.openxmlformats.org/officeDocument/2006/math">
                    <m:r>
                      <a:rPr lang="en-US" sz="2800" i="1">
                        <a:latin typeface="Cambria Math" panose="02040503050406030204" pitchFamily="18" charset="0"/>
                      </a:rPr>
                      <m:t>𝑖</m:t>
                    </m:r>
                  </m:oMath>
                </a14:m>
                <a:r>
                  <a:rPr lang="en-US" sz="2800" dirty="0"/>
                  <a:t>”</a:t>
                </a:r>
                <a:r>
                  <a:rPr lang="en-US" sz="2800" dirty="0" err="1"/>
                  <a:t>th</a:t>
                </a:r>
                <a:r>
                  <a:rPr lang="en-US" sz="2800" dirty="0"/>
                  <a:t> sensor and n is the number of sensors.</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b="1" dirty="0"/>
                  <a:t>Max Confidence. </a:t>
                </a:r>
                <a:r>
                  <a:rPr lang="en-US" sz="2800" dirty="0"/>
                  <a:t>The correction values are taken for each sensor and the correction with the highest confidence value is applied to the motors/vehicle.</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b="1" dirty="0"/>
                  <a:t>Weighted Average. </a:t>
                </a:r>
                <a:r>
                  <a:rPr lang="en-US" sz="2800" dirty="0"/>
                  <a:t>The correction value from all sensors are averaged together using the confidence as a relative weight.</a:t>
                </a:r>
                <a:br>
                  <a:rPr lang="en-US" sz="2800" dirty="0"/>
                </a:br>
                <a14:m>
                  <m:oMath xmlns:m="http://schemas.openxmlformats.org/officeDocument/2006/math">
                    <m:r>
                      <a:rPr lang="en-US" sz="2800" b="0" i="1" smtClean="0">
                        <a:latin typeface="Cambria Math" panose="02040503050406030204" pitchFamily="18" charset="0"/>
                      </a:rPr>
                      <m:t>𝑤𝑒𝑖𝑔h𝑡𝑒𝑑</m:t>
                    </m:r>
                    <m:r>
                      <a:rPr lang="en-US" sz="2800" b="0" i="1" smtClean="0">
                        <a:latin typeface="Cambria Math" panose="02040503050406030204" pitchFamily="18" charset="0"/>
                      </a:rPr>
                      <m:t> </m:t>
                    </m:r>
                    <m:r>
                      <a:rPr lang="en-US" sz="2800" b="0" i="1" smtClean="0">
                        <a:latin typeface="Cambria Math" panose="02040503050406030204" pitchFamily="18" charset="0"/>
                      </a:rPr>
                      <m:t>𝑎𝑣𝑒𝑟𝑎𝑔𝑒</m:t>
                    </m:r>
                    <m:r>
                      <a:rPr lang="en-US" sz="2800" b="0" i="1" smtClean="0">
                        <a:latin typeface="Cambria Math" panose="02040503050406030204" pitchFamily="18" charset="0"/>
                      </a:rPr>
                      <m:t>= </m:t>
                    </m:r>
                    <m:f>
                      <m:fPr>
                        <m:ctrlPr>
                          <a:rPr lang="en-US" sz="2800" b="0" i="1" smtClean="0">
                            <a:latin typeface="Cambria Math" panose="02040503050406030204" pitchFamily="18" charset="0"/>
                          </a:rPr>
                        </m:ctrlPr>
                      </m:fPr>
                      <m:num>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𝑖</m:t>
                            </m:r>
                            <m:r>
                              <a:rPr lang="en-US" sz="2800" b="0" i="1" smtClean="0">
                                <a:latin typeface="Cambria Math" panose="02040503050406030204" pitchFamily="18" charset="0"/>
                              </a:rPr>
                              <m:t>=0</m:t>
                            </m:r>
                          </m:sub>
                          <m:sup>
                            <m:r>
                              <a:rPr lang="en-US" sz="2800" b="0" i="1" smtClean="0">
                                <a:latin typeface="Cambria Math" panose="02040503050406030204" pitchFamily="18" charset="0"/>
                              </a:rPr>
                              <m:t>𝑛</m:t>
                            </m:r>
                          </m:sup>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𝑐</m:t>
                                </m:r>
                              </m:e>
                              <m:sub>
                                <m:r>
                                  <a:rPr lang="en-US" sz="2800" b="0" i="1" smtClean="0">
                                    <a:latin typeface="Cambria Math" panose="02040503050406030204" pitchFamily="18" charset="0"/>
                                  </a:rPr>
                                  <m:t>𝑖</m:t>
                                </m:r>
                              </m:sub>
                            </m:sSub>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𝑟</m:t>
                                </m:r>
                              </m:e>
                              <m:sub>
                                <m:r>
                                  <a:rPr lang="en-US" sz="2800" b="0" i="1" smtClean="0">
                                    <a:latin typeface="Cambria Math" panose="02040503050406030204" pitchFamily="18" charset="0"/>
                                    <a:ea typeface="Cambria Math" panose="02040503050406030204" pitchFamily="18" charset="0"/>
                                  </a:rPr>
                                  <m:t>𝑖</m:t>
                                </m:r>
                              </m:sub>
                            </m:sSub>
                          </m:e>
                        </m:nary>
                      </m:num>
                      <m:den>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𝑖</m:t>
                            </m:r>
                            <m:r>
                              <a:rPr lang="en-US" sz="2800" b="0" i="1" smtClean="0">
                                <a:latin typeface="Cambria Math" panose="02040503050406030204" pitchFamily="18" charset="0"/>
                              </a:rPr>
                              <m:t>=0</m:t>
                            </m:r>
                          </m:sub>
                          <m:sup>
                            <m:r>
                              <a:rPr lang="en-US" sz="2800" b="0" i="1" smtClean="0">
                                <a:latin typeface="Cambria Math" panose="02040503050406030204" pitchFamily="18" charset="0"/>
                              </a:rPr>
                              <m:t>𝑛</m:t>
                            </m:r>
                          </m:sup>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𝑐</m:t>
                                </m:r>
                              </m:e>
                              <m:sub>
                                <m:r>
                                  <a:rPr lang="en-US" sz="2800" b="0" i="1" smtClean="0">
                                    <a:latin typeface="Cambria Math" panose="02040503050406030204" pitchFamily="18" charset="0"/>
                                  </a:rPr>
                                  <m:t>𝑖</m:t>
                                </m:r>
                              </m:sub>
                            </m:sSub>
                          </m:e>
                        </m:nary>
                      </m:den>
                    </m:f>
                  </m:oMath>
                </a14:m>
                <a:r>
                  <a:rPr lang="en-US" sz="2800" dirty="0"/>
                  <a:t>  </a:t>
                </a:r>
                <a:r>
                  <a:rPr lang="en-US" sz="2800" dirty="0">
                    <a:sym typeface="Wingdings" panose="05000000000000000000" pitchFamily="2" charset="2"/>
                  </a:rPr>
                  <a:t> </a:t>
                </a:r>
                <a:r>
                  <a:rPr lang="en-US" sz="2800" dirty="0"/>
                  <a:t>Where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𝑐</m:t>
                        </m:r>
                      </m:e>
                      <m:sub>
                        <m:r>
                          <a:rPr lang="en-US" sz="2800" i="1">
                            <a:latin typeface="Cambria Math" panose="02040503050406030204" pitchFamily="18" charset="0"/>
                          </a:rPr>
                          <m:t>𝑖</m:t>
                        </m:r>
                      </m:sub>
                    </m:sSub>
                  </m:oMath>
                </a14:m>
                <a:r>
                  <a:rPr lang="en-US" sz="2800" b="0" dirty="0"/>
                  <a:t> is the confidence </a:t>
                </a:r>
                <a:r>
                  <a:rPr lang="en-US" sz="2800" dirty="0"/>
                  <a:t>and </a:t>
                </a:r>
                <a14:m>
                  <m:oMath xmlns:m="http://schemas.openxmlformats.org/officeDocument/2006/math">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𝑟</m:t>
                        </m:r>
                      </m:e>
                      <m:sub>
                        <m:r>
                          <a:rPr lang="en-US" sz="2800" i="1">
                            <a:latin typeface="Cambria Math" panose="02040503050406030204" pitchFamily="18" charset="0"/>
                            <a:ea typeface="Cambria Math" panose="02040503050406030204" pitchFamily="18" charset="0"/>
                          </a:rPr>
                          <m:t>𝑖</m:t>
                        </m:r>
                      </m:sub>
                    </m:sSub>
                  </m:oMath>
                </a14:m>
                <a:r>
                  <a:rPr lang="en-US" sz="2800" dirty="0"/>
                  <a:t> is the driving feedback </a:t>
                </a:r>
                <a:r>
                  <a:rPr lang="en-US" sz="2800" b="0" dirty="0"/>
                  <a:t>from the “</a:t>
                </a:r>
                <a14:m>
                  <m:oMath xmlns:m="http://schemas.openxmlformats.org/officeDocument/2006/math">
                    <m:r>
                      <a:rPr lang="en-US" sz="2800" b="0" i="1" smtClean="0">
                        <a:latin typeface="Cambria Math" panose="02040503050406030204" pitchFamily="18" charset="0"/>
                      </a:rPr>
                      <m:t>𝑖</m:t>
                    </m:r>
                  </m:oMath>
                </a14:m>
                <a:r>
                  <a:rPr lang="en-US" sz="2800" b="0" dirty="0"/>
                  <a:t>”</a:t>
                </a:r>
                <a:r>
                  <a:rPr lang="en-US" sz="2800" b="0" dirty="0" err="1"/>
                  <a:t>th</a:t>
                </a:r>
                <a:r>
                  <a:rPr lang="en-US" sz="2800" b="0" dirty="0"/>
                  <a:t> sensor.</a:t>
                </a:r>
              </a:p>
            </p:txBody>
          </p:sp>
        </mc:Choice>
        <mc:Fallback>
          <p:sp>
            <p:nvSpPr>
              <p:cNvPr id="82" name="TextBox 81">
                <a:extLst>
                  <a:ext uri="{FF2B5EF4-FFF2-40B4-BE49-F238E27FC236}">
                    <a16:creationId xmlns:a16="http://schemas.microsoft.com/office/drawing/2014/main" id="{0D75FD85-1703-4514-B149-C7D4F7CC3C53}"/>
                  </a:ext>
                </a:extLst>
              </p:cNvPr>
              <p:cNvSpPr txBox="1">
                <a:spLocks noRot="1" noChangeAspect="1" noMove="1" noResize="1" noEditPoints="1" noAdjustHandles="1" noChangeArrowheads="1" noChangeShapeType="1" noTextEdit="1"/>
              </p:cNvSpPr>
              <p:nvPr/>
            </p:nvSpPr>
            <p:spPr>
              <a:xfrm>
                <a:off x="22204661" y="18122948"/>
                <a:ext cx="10243950" cy="7570855"/>
              </a:xfrm>
              <a:prstGeom prst="rect">
                <a:avLst/>
              </a:prstGeom>
              <a:blipFill>
                <a:blip r:embed="rId6"/>
                <a:stretch>
                  <a:fillRect l="-1190" t="-805" b="-1369"/>
                </a:stretch>
              </a:blipFill>
            </p:spPr>
            <p:txBody>
              <a:bodyPr/>
              <a:lstStyle/>
              <a:p>
                <a:r>
                  <a:rPr lang="en-US">
                    <a:noFill/>
                  </a:rPr>
                  <a:t> </a:t>
                </a:r>
              </a:p>
            </p:txBody>
          </p:sp>
        </mc:Fallback>
      </mc:AlternateContent>
      <p:sp>
        <p:nvSpPr>
          <p:cNvPr id="83" name="Title 1">
            <a:extLst>
              <a:ext uri="{FF2B5EF4-FFF2-40B4-BE49-F238E27FC236}">
                <a16:creationId xmlns:a16="http://schemas.microsoft.com/office/drawing/2014/main" id="{5CCDE2AA-0FE6-4C47-8170-7BC77961EAAF}"/>
              </a:ext>
            </a:extLst>
          </p:cNvPr>
          <p:cNvSpPr txBox="1">
            <a:spLocks/>
          </p:cNvSpPr>
          <p:nvPr/>
        </p:nvSpPr>
        <p:spPr>
          <a:xfrm>
            <a:off x="22107101" y="17252572"/>
            <a:ext cx="10375583" cy="731520"/>
          </a:xfrm>
          <a:prstGeom prst="rect">
            <a:avLst/>
          </a:prstGeom>
          <a:solidFill>
            <a:srgbClr val="5A5A5A"/>
          </a:solidFill>
        </p:spPr>
        <p:txBody>
          <a:bodyPr anchor="ctr"/>
          <a:lstStyle>
            <a:defPPr>
              <a:defRPr kern="1200" smtId="4294967295"/>
            </a:defPPr>
            <a:lvl1pPr algn="ctr" defTabSz="3761086" rtl="0" eaLnBrk="1" latinLnBrk="0" hangingPunct="1">
              <a:spcBef>
                <a:spcPct val="0"/>
              </a:spcBef>
              <a:buNone/>
              <a:defRPr sz="18100" kern="1200">
                <a:solidFill>
                  <a:schemeClr val="tx1"/>
                </a:solidFill>
                <a:latin typeface="+mj-lt"/>
                <a:ea typeface="+mj-ea"/>
                <a:cs typeface="+mj-cs"/>
              </a:defRPr>
            </a:lvl1pPr>
          </a:lstStyle>
          <a:p>
            <a:r>
              <a:rPr lang="en-US" sz="4000" b="1" dirty="0">
                <a:solidFill>
                  <a:schemeClr val="bg1"/>
                </a:solidFill>
              </a:rPr>
              <a:t>Part 3b: Sensor Fusion Algorithms</a:t>
            </a:r>
          </a:p>
        </p:txBody>
      </p:sp>
      <p:sp>
        <p:nvSpPr>
          <p:cNvPr id="84" name="TextBox 83">
            <a:extLst>
              <a:ext uri="{FF2B5EF4-FFF2-40B4-BE49-F238E27FC236}">
                <a16:creationId xmlns:a16="http://schemas.microsoft.com/office/drawing/2014/main" id="{60DC00B5-C7A7-430F-8C8F-41DD5F2AFE0B}"/>
              </a:ext>
            </a:extLst>
          </p:cNvPr>
          <p:cNvSpPr txBox="1"/>
          <p:nvPr/>
        </p:nvSpPr>
        <p:spPr>
          <a:xfrm>
            <a:off x="33368852" y="19553188"/>
            <a:ext cx="10058400" cy="584775"/>
          </a:xfrm>
          <a:prstGeom prst="rect">
            <a:avLst/>
          </a:prstGeom>
          <a:solidFill>
            <a:srgbClr val="5A5A5A"/>
          </a:solidFill>
        </p:spPr>
        <p:txBody>
          <a:bodyPr wrap="square" rtlCol="0" anchor="ctr">
            <a:spAutoFit/>
          </a:bodyPr>
          <a:lstStyle/>
          <a:p>
            <a:pPr algn="ctr"/>
            <a:r>
              <a:rPr lang="en-US" sz="3200" b="1" dirty="0">
                <a:solidFill>
                  <a:schemeClr val="bg1"/>
                </a:solidFill>
              </a:rPr>
              <a:t>Comparing Different Sensor Fusion Algorithms</a:t>
            </a:r>
          </a:p>
        </p:txBody>
      </p:sp>
      <p:sp>
        <p:nvSpPr>
          <p:cNvPr id="85" name="TextBox 84">
            <a:extLst>
              <a:ext uri="{FF2B5EF4-FFF2-40B4-BE49-F238E27FC236}">
                <a16:creationId xmlns:a16="http://schemas.microsoft.com/office/drawing/2014/main" id="{6FF8B83D-8E71-4A48-9387-7D917302B472}"/>
              </a:ext>
            </a:extLst>
          </p:cNvPr>
          <p:cNvSpPr txBox="1"/>
          <p:nvPr/>
        </p:nvSpPr>
        <p:spPr>
          <a:xfrm>
            <a:off x="39060658" y="13981086"/>
            <a:ext cx="4364960" cy="5386090"/>
          </a:xfrm>
          <a:prstGeom prst="rect">
            <a:avLst/>
          </a:prstGeom>
          <a:noFill/>
        </p:spPr>
        <p:txBody>
          <a:bodyPr wrap="square" rtlCol="0">
            <a:spAutoFit/>
          </a:bodyPr>
          <a:lstStyle/>
          <a:p>
            <a:pPr marL="285750" indent="-285750">
              <a:buFont typeface="Arial" panose="020B0604020202020204" pitchFamily="34" charset="0"/>
              <a:buChar char="•"/>
            </a:pPr>
            <a:r>
              <a:rPr lang="en-US" sz="2400" dirty="0"/>
              <a:t>To test the impact of sensors outages have navigation quality, I disabled the on-vehicle camera for a fixed duration (varied on x-axis) every 10 seconds.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Longer outages resulted in larger position errors and more correction to get the vehicle back on track. The vehicle could no longer follow the road for outages longer than 1 second.</a:t>
            </a:r>
          </a:p>
        </p:txBody>
      </p:sp>
      <p:sp>
        <p:nvSpPr>
          <p:cNvPr id="86" name="TextBox 85">
            <a:extLst>
              <a:ext uri="{FF2B5EF4-FFF2-40B4-BE49-F238E27FC236}">
                <a16:creationId xmlns:a16="http://schemas.microsoft.com/office/drawing/2014/main" id="{1601F97F-6275-4744-BAC3-D27E71A5FF35}"/>
              </a:ext>
            </a:extLst>
          </p:cNvPr>
          <p:cNvSpPr txBox="1"/>
          <p:nvPr/>
        </p:nvSpPr>
        <p:spPr>
          <a:xfrm>
            <a:off x="38929180" y="25929599"/>
            <a:ext cx="4496438" cy="5262979"/>
          </a:xfrm>
          <a:prstGeom prst="rect">
            <a:avLst/>
          </a:prstGeom>
          <a:noFill/>
        </p:spPr>
        <p:txBody>
          <a:bodyPr wrap="square" rtlCol="0">
            <a:spAutoFit/>
          </a:bodyPr>
          <a:lstStyle/>
          <a:p>
            <a:pPr marL="285750" indent="-285750">
              <a:buFont typeface="Arial" panose="020B0604020202020204" pitchFamily="34" charset="0"/>
              <a:buChar char="•"/>
            </a:pPr>
            <a:r>
              <a:rPr lang="en-US" sz="2400" dirty="0"/>
              <a:t>To test navigation with multiple in use, every 0.4 seconds, I disable each sensor with a fixed probability. This outage probability is varied from 5% to 45% (x-axis).</a:t>
            </a:r>
          </a:p>
          <a:p>
            <a:pPr marL="285750" indent="-285750">
              <a:buFont typeface="Arial" panose="020B0604020202020204" pitchFamily="34" charset="0"/>
              <a:buChar char="•"/>
            </a:pPr>
            <a:r>
              <a:rPr lang="en-US" sz="2400" dirty="0"/>
              <a:t>The lines on the graphs represent different sensor fusion algorithms or sensors used.</a:t>
            </a:r>
          </a:p>
          <a:p>
            <a:pPr marL="285750" indent="-285750">
              <a:buFont typeface="Arial" panose="020B0604020202020204" pitchFamily="34" charset="0"/>
              <a:buChar char="•"/>
            </a:pPr>
            <a:r>
              <a:rPr lang="en-US" sz="2400" dirty="0"/>
              <a:t>Weighted average provides the best driving quality (lowest on graph) and most resilience to outages. </a:t>
            </a:r>
          </a:p>
        </p:txBody>
      </p:sp>
      <p:sp>
        <p:nvSpPr>
          <p:cNvPr id="87" name="TextBox 86">
            <a:extLst>
              <a:ext uri="{FF2B5EF4-FFF2-40B4-BE49-F238E27FC236}">
                <a16:creationId xmlns:a16="http://schemas.microsoft.com/office/drawing/2014/main" id="{6AB3D668-06FF-404C-86FA-3F329F52F691}"/>
              </a:ext>
            </a:extLst>
          </p:cNvPr>
          <p:cNvSpPr txBox="1"/>
          <p:nvPr/>
        </p:nvSpPr>
        <p:spPr>
          <a:xfrm>
            <a:off x="33389820" y="13874070"/>
            <a:ext cx="5622387" cy="707886"/>
          </a:xfrm>
          <a:prstGeom prst="rect">
            <a:avLst/>
          </a:prstGeom>
          <a:solidFill>
            <a:schemeClr val="bg1"/>
          </a:solidFill>
        </p:spPr>
        <p:txBody>
          <a:bodyPr wrap="square" rtlCol="0">
            <a:spAutoFit/>
          </a:bodyPr>
          <a:lstStyle/>
          <a:p>
            <a:pPr algn="ctr"/>
            <a:r>
              <a:rPr lang="en-US" sz="2000" b="1" dirty="0"/>
              <a:t>Measurement of driving quality (position error and correction) as outage duration increases.</a:t>
            </a:r>
          </a:p>
        </p:txBody>
      </p:sp>
      <p:sp>
        <p:nvSpPr>
          <p:cNvPr id="89" name="TextBox 88">
            <a:extLst>
              <a:ext uri="{FF2B5EF4-FFF2-40B4-BE49-F238E27FC236}">
                <a16:creationId xmlns:a16="http://schemas.microsoft.com/office/drawing/2014/main" id="{EF88250B-7397-4CF2-BA77-ACBFB0D30C87}"/>
              </a:ext>
            </a:extLst>
          </p:cNvPr>
          <p:cNvSpPr txBox="1"/>
          <p:nvPr/>
        </p:nvSpPr>
        <p:spPr>
          <a:xfrm rot="16200000">
            <a:off x="31108553" y="27806251"/>
            <a:ext cx="5252117" cy="461665"/>
          </a:xfrm>
          <a:prstGeom prst="rect">
            <a:avLst/>
          </a:prstGeom>
          <a:noFill/>
        </p:spPr>
        <p:txBody>
          <a:bodyPr wrap="square" rtlCol="0">
            <a:spAutoFit/>
          </a:bodyPr>
          <a:lstStyle/>
          <a:p>
            <a:pPr algn="ctr">
              <a:defRPr sz="1600" b="0" i="0" u="none" strike="noStrike" kern="1200" baseline="0">
                <a:solidFill>
                  <a:prstClr val="black"/>
                </a:solidFill>
                <a:latin typeface="+mn-lt"/>
                <a:ea typeface="+mn-ea"/>
                <a:cs typeface="+mn-cs"/>
              </a:defRPr>
            </a:pPr>
            <a:r>
              <a:rPr lang="en-US" sz="2400" dirty="0" err="1"/>
              <a:t>StdDev</a:t>
            </a:r>
            <a:r>
              <a:rPr lang="en-US" sz="2400" dirty="0"/>
              <a:t> Correction (Motor Power Units)</a:t>
            </a:r>
          </a:p>
        </p:txBody>
      </p:sp>
      <p:sp>
        <p:nvSpPr>
          <p:cNvPr id="90" name="TextBox 89">
            <a:extLst>
              <a:ext uri="{FF2B5EF4-FFF2-40B4-BE49-F238E27FC236}">
                <a16:creationId xmlns:a16="http://schemas.microsoft.com/office/drawing/2014/main" id="{C20F4272-3AF0-477D-BCFA-25AF5625C6B0}"/>
              </a:ext>
            </a:extLst>
          </p:cNvPr>
          <p:cNvSpPr txBox="1"/>
          <p:nvPr/>
        </p:nvSpPr>
        <p:spPr>
          <a:xfrm>
            <a:off x="33636545" y="20347699"/>
            <a:ext cx="9831127" cy="461665"/>
          </a:xfrm>
          <a:prstGeom prst="rect">
            <a:avLst/>
          </a:prstGeom>
          <a:noFill/>
        </p:spPr>
        <p:txBody>
          <a:bodyPr wrap="square" rtlCol="0">
            <a:spAutoFit/>
          </a:bodyPr>
          <a:lstStyle/>
          <a:p>
            <a:pPr algn="ctr"/>
            <a:r>
              <a:rPr lang="en-US" sz="2400" b="1" dirty="0"/>
              <a:t>Measurement of driving quality (correction) as outage probability increases</a:t>
            </a:r>
          </a:p>
        </p:txBody>
      </p:sp>
      <p:sp>
        <p:nvSpPr>
          <p:cNvPr id="97" name="Title 1">
            <a:extLst>
              <a:ext uri="{FF2B5EF4-FFF2-40B4-BE49-F238E27FC236}">
                <a16:creationId xmlns:a16="http://schemas.microsoft.com/office/drawing/2014/main" id="{89B4294D-C3F8-4D24-A4D2-79D779494072}"/>
              </a:ext>
            </a:extLst>
          </p:cNvPr>
          <p:cNvSpPr txBox="1">
            <a:spLocks/>
          </p:cNvSpPr>
          <p:nvPr/>
        </p:nvSpPr>
        <p:spPr>
          <a:xfrm>
            <a:off x="33368852" y="13133174"/>
            <a:ext cx="10058400" cy="585216"/>
          </a:xfrm>
          <a:prstGeom prst="rect">
            <a:avLst/>
          </a:prstGeom>
          <a:solidFill>
            <a:srgbClr val="5A5A5A"/>
          </a:solidFill>
        </p:spPr>
        <p:txBody>
          <a:bodyPr anchor="ctr"/>
          <a:lstStyle>
            <a:defPPr>
              <a:defRPr kern="1200" smtId="4294967295"/>
            </a:defPPr>
            <a:lvl1pPr algn="ctr" defTabSz="3761086" rtl="0" eaLnBrk="1" latinLnBrk="0" hangingPunct="1">
              <a:spcBef>
                <a:spcPct val="0"/>
              </a:spcBef>
              <a:buNone/>
              <a:defRPr sz="18100" kern="1200">
                <a:solidFill>
                  <a:schemeClr val="tx1"/>
                </a:solidFill>
                <a:latin typeface="+mj-lt"/>
                <a:ea typeface="+mj-ea"/>
                <a:cs typeface="+mj-cs"/>
              </a:defRPr>
            </a:lvl1pPr>
          </a:lstStyle>
          <a:p>
            <a:r>
              <a:rPr lang="en-US" sz="3200" b="1" dirty="0">
                <a:solidFill>
                  <a:schemeClr val="bg1"/>
                </a:solidFill>
              </a:rPr>
              <a:t>Impact of Outages</a:t>
            </a:r>
          </a:p>
        </p:txBody>
      </p:sp>
      <p:sp>
        <p:nvSpPr>
          <p:cNvPr id="101" name="TextBox 100">
            <a:extLst>
              <a:ext uri="{FF2B5EF4-FFF2-40B4-BE49-F238E27FC236}">
                <a16:creationId xmlns:a16="http://schemas.microsoft.com/office/drawing/2014/main" id="{C4B17998-F29E-4CE0-A5CC-44576C35C0AC}"/>
              </a:ext>
            </a:extLst>
          </p:cNvPr>
          <p:cNvSpPr txBox="1"/>
          <p:nvPr/>
        </p:nvSpPr>
        <p:spPr>
          <a:xfrm>
            <a:off x="33368852" y="1516412"/>
            <a:ext cx="10058400" cy="1200329"/>
          </a:xfrm>
          <a:prstGeom prst="rect">
            <a:avLst/>
          </a:prstGeom>
          <a:noFill/>
          <a:ln>
            <a:solidFill>
              <a:schemeClr val="tx1"/>
            </a:solidFill>
          </a:ln>
        </p:spPr>
        <p:txBody>
          <a:bodyPr wrap="square" rtlCol="0">
            <a:spAutoFit/>
          </a:bodyPr>
          <a:lstStyle/>
          <a:p>
            <a:r>
              <a:rPr lang="en-US" sz="2400" b="1" u="sng" dirty="0"/>
              <a:t>METRICS:</a:t>
            </a:r>
            <a:r>
              <a:rPr lang="en-US" sz="2400" b="1" dirty="0"/>
              <a:t> </a:t>
            </a:r>
            <a:r>
              <a:rPr lang="en-US" sz="2400" dirty="0"/>
              <a:t>When it is navigating efficiently, the below metrics should be close to zero. The greater the magnitude of these values, the further off the robot is from the optimal position and the worse the quality of the navigation.</a:t>
            </a:r>
          </a:p>
        </p:txBody>
      </p:sp>
      <p:sp>
        <p:nvSpPr>
          <p:cNvPr id="9" name="TextBox 8">
            <a:extLst>
              <a:ext uri="{FF2B5EF4-FFF2-40B4-BE49-F238E27FC236}">
                <a16:creationId xmlns:a16="http://schemas.microsoft.com/office/drawing/2014/main" id="{47E297B8-9921-5646-BED5-0DC6136F080D}"/>
              </a:ext>
            </a:extLst>
          </p:cNvPr>
          <p:cNvSpPr txBox="1"/>
          <p:nvPr/>
        </p:nvSpPr>
        <p:spPr>
          <a:xfrm>
            <a:off x="6540132" y="18288997"/>
            <a:ext cx="3918889" cy="3046988"/>
          </a:xfrm>
          <a:prstGeom prst="rect">
            <a:avLst/>
          </a:prstGeom>
          <a:noFill/>
        </p:spPr>
        <p:txBody>
          <a:bodyPr wrap="square" rtlCol="0">
            <a:spAutoFit/>
          </a:bodyPr>
          <a:lstStyle/>
          <a:p>
            <a:r>
              <a:rPr lang="en-US" sz="2400" dirty="0"/>
              <a:t>Rendering of SolidWorks design of vehicle bottom mounting plate and hardware. Labels identify (A) DC motors, (B) Raspberry PI and DC motor controller HAT and (C) Raspberry Pi camera. </a:t>
            </a:r>
          </a:p>
          <a:p>
            <a:endParaRPr lang="en-US" sz="2400" dirty="0"/>
          </a:p>
        </p:txBody>
      </p:sp>
      <p:sp>
        <p:nvSpPr>
          <p:cNvPr id="10" name="TextBox 9">
            <a:extLst>
              <a:ext uri="{FF2B5EF4-FFF2-40B4-BE49-F238E27FC236}">
                <a16:creationId xmlns:a16="http://schemas.microsoft.com/office/drawing/2014/main" id="{FBCC4861-C358-489F-BCE1-CBA1AC1C81B2}"/>
              </a:ext>
            </a:extLst>
          </p:cNvPr>
          <p:cNvSpPr txBox="1"/>
          <p:nvPr/>
        </p:nvSpPr>
        <p:spPr>
          <a:xfrm>
            <a:off x="221826" y="12541952"/>
            <a:ext cx="10058400" cy="1938992"/>
          </a:xfrm>
          <a:prstGeom prst="rect">
            <a:avLst/>
          </a:prstGeom>
          <a:noFill/>
        </p:spPr>
        <p:txBody>
          <a:bodyPr wrap="square" rtlCol="0">
            <a:spAutoFit/>
          </a:bodyPr>
          <a:lstStyle/>
          <a:p>
            <a:pPr marL="342900" indent="-342900">
              <a:buFont typeface="Arial" panose="020B0604020202020204" pitchFamily="34" charset="0"/>
              <a:buChar char="•"/>
            </a:pPr>
            <a:r>
              <a:rPr lang="en-US" sz="2400" dirty="0"/>
              <a:t>Custom design to fit Raspberry Pi, motor, batteries, camera</a:t>
            </a:r>
          </a:p>
          <a:p>
            <a:pPr marL="342900" indent="-342900">
              <a:buFont typeface="Arial" panose="020B0604020202020204" pitchFamily="34" charset="0"/>
              <a:buChar char="•"/>
            </a:pPr>
            <a:r>
              <a:rPr lang="en-US" sz="2400" dirty="0"/>
              <a:t>Designed in SolidWorks, laser cut using </a:t>
            </a:r>
            <a:r>
              <a:rPr lang="en-US" sz="2400" dirty="0" err="1"/>
              <a:t>GlowForge</a:t>
            </a:r>
            <a:r>
              <a:rPr lang="en-US" sz="2400" dirty="0"/>
              <a:t> home laser cutter</a:t>
            </a:r>
          </a:p>
          <a:p>
            <a:pPr marL="342900" indent="-342900">
              <a:buFont typeface="Arial" panose="020B0604020202020204" pitchFamily="34" charset="0"/>
              <a:buChar char="•"/>
            </a:pPr>
            <a:r>
              <a:rPr lang="en-US" sz="2400" dirty="0"/>
              <a:t>1:30 scale of a real car</a:t>
            </a:r>
          </a:p>
          <a:p>
            <a:pPr marL="342900" indent="-342900">
              <a:buFont typeface="Arial" panose="020B0604020202020204" pitchFamily="34" charset="0"/>
              <a:buChar char="•"/>
            </a:pPr>
            <a:r>
              <a:rPr lang="en-US" sz="2400" dirty="0"/>
              <a:t>Orange/Green Color-coded top panel for easy identification of vehicle by infrastructure sensors</a:t>
            </a:r>
            <a:endParaRPr lang="es-419" sz="2400" dirty="0"/>
          </a:p>
        </p:txBody>
      </p:sp>
      <p:sp>
        <p:nvSpPr>
          <p:cNvPr id="75" name="TextBox 74">
            <a:extLst>
              <a:ext uri="{FF2B5EF4-FFF2-40B4-BE49-F238E27FC236}">
                <a16:creationId xmlns:a16="http://schemas.microsoft.com/office/drawing/2014/main" id="{E3A372FC-BF95-4335-8E7B-C8FC42712A81}"/>
              </a:ext>
            </a:extLst>
          </p:cNvPr>
          <p:cNvSpPr txBox="1"/>
          <p:nvPr/>
        </p:nvSpPr>
        <p:spPr>
          <a:xfrm>
            <a:off x="33724379" y="31303250"/>
            <a:ext cx="9689207"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Standard deviation graph offers an alternative view of driving quality and represents how variable the feedback is rather than how strong the feedback is.</a:t>
            </a:r>
          </a:p>
        </p:txBody>
      </p:sp>
      <p:grpSp>
        <p:nvGrpSpPr>
          <p:cNvPr id="116" name="Group 115">
            <a:extLst>
              <a:ext uri="{FF2B5EF4-FFF2-40B4-BE49-F238E27FC236}">
                <a16:creationId xmlns:a16="http://schemas.microsoft.com/office/drawing/2014/main" id="{7D2BA266-8C6E-1341-B0F0-E7FE0294829E}"/>
              </a:ext>
            </a:extLst>
          </p:cNvPr>
          <p:cNvGrpSpPr/>
          <p:nvPr/>
        </p:nvGrpSpPr>
        <p:grpSpPr>
          <a:xfrm>
            <a:off x="8857388" y="6958694"/>
            <a:ext cx="1396654" cy="841032"/>
            <a:chOff x="6994358" y="2956099"/>
            <a:chExt cx="2562726" cy="1543213"/>
          </a:xfrm>
        </p:grpSpPr>
        <p:pic>
          <p:nvPicPr>
            <p:cNvPr id="135" name="Picture 134">
              <a:extLst>
                <a:ext uri="{FF2B5EF4-FFF2-40B4-BE49-F238E27FC236}">
                  <a16:creationId xmlns:a16="http://schemas.microsoft.com/office/drawing/2014/main" id="{7E0C70A1-D427-5A4C-87E1-26992865909B}"/>
                </a:ext>
              </a:extLst>
            </p:cNvPr>
            <p:cNvPicPr>
              <a:picLocks noChangeAspect="1"/>
            </p:cNvPicPr>
            <p:nvPr/>
          </p:nvPicPr>
          <p:blipFill>
            <a:blip r:embed="rId7"/>
            <a:stretch>
              <a:fillRect/>
            </a:stretch>
          </p:blipFill>
          <p:spPr>
            <a:xfrm>
              <a:off x="8013871" y="2956099"/>
              <a:ext cx="1543213" cy="1543213"/>
            </a:xfrm>
            <a:prstGeom prst="rect">
              <a:avLst/>
            </a:prstGeom>
          </p:spPr>
        </p:pic>
        <p:pic>
          <p:nvPicPr>
            <p:cNvPr id="136" name="Picture 135">
              <a:extLst>
                <a:ext uri="{FF2B5EF4-FFF2-40B4-BE49-F238E27FC236}">
                  <a16:creationId xmlns:a16="http://schemas.microsoft.com/office/drawing/2014/main" id="{17DA5AEE-C8F1-8E46-9F35-50D3F0ABDDCD}"/>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0000" b="90000" l="10000" r="90000">
                          <a14:foregroundMark x1="24000" y1="54259" x2="29300" y2="59259"/>
                          <a14:foregroundMark x1="29300" y1="59259" x2="29500" y2="60556"/>
                          <a14:foregroundMark x1="39900" y1="57037" x2="63600" y2="46574"/>
                        </a14:backgroundRemoval>
                      </a14:imgEffect>
                    </a14:imgLayer>
                  </a14:imgProps>
                </a:ext>
              </a:extLst>
            </a:blip>
            <a:srcRect l="19607" t="20840" r="20323" b="27989"/>
            <a:stretch/>
          </p:blipFill>
          <p:spPr>
            <a:xfrm>
              <a:off x="6994358" y="3068538"/>
              <a:ext cx="1155031" cy="1062632"/>
            </a:xfrm>
            <a:prstGeom prst="rect">
              <a:avLst/>
            </a:prstGeom>
          </p:spPr>
        </p:pic>
      </p:grpSp>
      <p:grpSp>
        <p:nvGrpSpPr>
          <p:cNvPr id="117" name="Group 116">
            <a:extLst>
              <a:ext uri="{FF2B5EF4-FFF2-40B4-BE49-F238E27FC236}">
                <a16:creationId xmlns:a16="http://schemas.microsoft.com/office/drawing/2014/main" id="{59AA3E36-D1D6-CA49-9F6C-1D260100E255}"/>
              </a:ext>
            </a:extLst>
          </p:cNvPr>
          <p:cNvGrpSpPr/>
          <p:nvPr/>
        </p:nvGrpSpPr>
        <p:grpSpPr>
          <a:xfrm>
            <a:off x="5090189" y="6690009"/>
            <a:ext cx="1299400" cy="1254763"/>
            <a:chOff x="1122949" y="1680741"/>
            <a:chExt cx="2384273" cy="2302370"/>
          </a:xfrm>
        </p:grpSpPr>
        <p:pic>
          <p:nvPicPr>
            <p:cNvPr id="133" name="Picture 132">
              <a:extLst>
                <a:ext uri="{FF2B5EF4-FFF2-40B4-BE49-F238E27FC236}">
                  <a16:creationId xmlns:a16="http://schemas.microsoft.com/office/drawing/2014/main" id="{A795CEBC-545A-E940-951A-148DCAD74C9D}"/>
                </a:ext>
              </a:extLst>
            </p:cNvPr>
            <p:cNvPicPr>
              <a:picLocks noChangeAspect="1"/>
            </p:cNvPicPr>
            <p:nvPr/>
          </p:nvPicPr>
          <p:blipFill>
            <a:blip r:embed="rId10"/>
            <a:stretch>
              <a:fillRect/>
            </a:stretch>
          </p:blipFill>
          <p:spPr>
            <a:xfrm>
              <a:off x="1122949" y="1680741"/>
              <a:ext cx="1315640" cy="2302370"/>
            </a:xfrm>
            <a:prstGeom prst="rect">
              <a:avLst/>
            </a:prstGeom>
          </p:spPr>
        </p:pic>
        <p:pic>
          <p:nvPicPr>
            <p:cNvPr id="134" name="Picture 133">
              <a:extLst>
                <a:ext uri="{FF2B5EF4-FFF2-40B4-BE49-F238E27FC236}">
                  <a16:creationId xmlns:a16="http://schemas.microsoft.com/office/drawing/2014/main" id="{08FA6E2C-3434-6140-9FF5-F66E3D39D1A6}"/>
                </a:ext>
              </a:extLst>
            </p:cNvPr>
            <p:cNvPicPr>
              <a:picLocks noChangeAspect="1"/>
            </p:cNvPicPr>
            <p:nvPr/>
          </p:nvPicPr>
          <p:blipFill rotWithShape="1">
            <a:blip r:embed="rId8">
              <a:extLst>
                <a:ext uri="{BEBA8EAE-BF5A-486C-A8C5-ECC9F3942E4B}">
                  <a14:imgProps xmlns:a14="http://schemas.microsoft.com/office/drawing/2010/main">
                    <a14:imgLayer r:embed="rId11">
                      <a14:imgEffect>
                        <a14:backgroundRemoval t="10000" b="90000" l="10000" r="90000">
                          <a14:foregroundMark x1="24000" y1="54259" x2="29300" y2="59259"/>
                          <a14:foregroundMark x1="29300" y1="59259" x2="29500" y2="60556"/>
                          <a14:foregroundMark x1="39900" y1="57037" x2="63600" y2="46574"/>
                        </a14:backgroundRemoval>
                      </a14:imgEffect>
                    </a14:imgLayer>
                  </a14:imgProps>
                </a:ext>
              </a:extLst>
            </a:blip>
            <a:srcRect l="19607" t="20840" r="20323" b="27989"/>
            <a:stretch/>
          </p:blipFill>
          <p:spPr>
            <a:xfrm flipH="1">
              <a:off x="2352191" y="2113039"/>
              <a:ext cx="1155031" cy="1062632"/>
            </a:xfrm>
            <a:prstGeom prst="rect">
              <a:avLst/>
            </a:prstGeom>
          </p:spPr>
        </p:pic>
      </p:grpSp>
      <p:grpSp>
        <p:nvGrpSpPr>
          <p:cNvPr id="118" name="Group 117">
            <a:extLst>
              <a:ext uri="{FF2B5EF4-FFF2-40B4-BE49-F238E27FC236}">
                <a16:creationId xmlns:a16="http://schemas.microsoft.com/office/drawing/2014/main" id="{F2CE98D2-A03B-984F-93C7-52F113F702EF}"/>
              </a:ext>
            </a:extLst>
          </p:cNvPr>
          <p:cNvGrpSpPr/>
          <p:nvPr/>
        </p:nvGrpSpPr>
        <p:grpSpPr>
          <a:xfrm>
            <a:off x="4823550" y="8451876"/>
            <a:ext cx="1463877" cy="944759"/>
            <a:chOff x="1815394" y="3989160"/>
            <a:chExt cx="2686073" cy="1733541"/>
          </a:xfrm>
        </p:grpSpPr>
        <p:pic>
          <p:nvPicPr>
            <p:cNvPr id="124" name="Picture 123">
              <a:extLst>
                <a:ext uri="{FF2B5EF4-FFF2-40B4-BE49-F238E27FC236}">
                  <a16:creationId xmlns:a16="http://schemas.microsoft.com/office/drawing/2014/main" id="{D7AF457F-E27A-894B-BDBB-F3DAC1F8F6DC}"/>
                </a:ext>
              </a:extLst>
            </p:cNvPr>
            <p:cNvPicPr>
              <a:picLocks noChangeAspect="1"/>
            </p:cNvPicPr>
            <p:nvPr/>
          </p:nvPicPr>
          <p:blipFill>
            <a:blip r:embed="rId12">
              <a:biLevel thresh="75000"/>
              <a:extLst>
                <a:ext uri="{BEBA8EAE-BF5A-486C-A8C5-ECC9F3942E4B}">
                  <a14:imgProps xmlns:a14="http://schemas.microsoft.com/office/drawing/2010/main">
                    <a14:imgLayer r:embed="rId13">
                      <a14:imgEffect>
                        <a14:artisticPhotocopy trans="0"/>
                      </a14:imgEffect>
                      <a14:imgEffect>
                        <a14:sharpenSoften amount="-25000"/>
                      </a14:imgEffect>
                      <a14:imgEffect>
                        <a14:colorTemperature colorTemp="4067"/>
                      </a14:imgEffect>
                      <a14:imgEffect>
                        <a14:saturation sat="230000"/>
                      </a14:imgEffect>
                      <a14:imgEffect>
                        <a14:brightnessContrast bright="-40000" contrast="-40000"/>
                      </a14:imgEffect>
                    </a14:imgLayer>
                  </a14:imgProps>
                </a:ext>
              </a:extLst>
            </a:blip>
            <a:stretch>
              <a:fillRect/>
            </a:stretch>
          </p:blipFill>
          <p:spPr>
            <a:xfrm>
              <a:off x="2413795" y="4127490"/>
              <a:ext cx="1498342" cy="1498341"/>
            </a:xfrm>
            <a:prstGeom prst="rect">
              <a:avLst/>
            </a:prstGeom>
          </p:spPr>
        </p:pic>
        <p:pic>
          <p:nvPicPr>
            <p:cNvPr id="125" name="Picture 124">
              <a:extLst>
                <a:ext uri="{FF2B5EF4-FFF2-40B4-BE49-F238E27FC236}">
                  <a16:creationId xmlns:a16="http://schemas.microsoft.com/office/drawing/2014/main" id="{BD36F573-3953-AE46-811C-10FF9F465166}"/>
                </a:ext>
              </a:extLst>
            </p:cNvPr>
            <p:cNvPicPr>
              <a:picLocks noChangeAspect="1"/>
            </p:cNvPicPr>
            <p:nvPr/>
          </p:nvPicPr>
          <p:blipFill>
            <a:blip r:embed="rId14"/>
            <a:stretch>
              <a:fillRect/>
            </a:stretch>
          </p:blipFill>
          <p:spPr>
            <a:xfrm>
              <a:off x="2859241" y="3989160"/>
              <a:ext cx="598395" cy="598397"/>
            </a:xfrm>
            <a:prstGeom prst="rect">
              <a:avLst/>
            </a:prstGeom>
          </p:spPr>
        </p:pic>
        <p:pic>
          <p:nvPicPr>
            <p:cNvPr id="126" name="Picture 125">
              <a:extLst>
                <a:ext uri="{FF2B5EF4-FFF2-40B4-BE49-F238E27FC236}">
                  <a16:creationId xmlns:a16="http://schemas.microsoft.com/office/drawing/2014/main" id="{56E396C6-29A5-5D44-9567-6B22494E5E4D}"/>
                </a:ext>
              </a:extLst>
            </p:cNvPr>
            <p:cNvPicPr>
              <a:picLocks noChangeAspect="1"/>
            </p:cNvPicPr>
            <p:nvPr/>
          </p:nvPicPr>
          <p:blipFill>
            <a:blip r:embed="rId14"/>
            <a:stretch>
              <a:fillRect/>
            </a:stretch>
          </p:blipFill>
          <p:spPr>
            <a:xfrm rot="5400000">
              <a:off x="3903071" y="4664032"/>
              <a:ext cx="598397" cy="598395"/>
            </a:xfrm>
            <a:prstGeom prst="rect">
              <a:avLst/>
            </a:prstGeom>
          </p:spPr>
        </p:pic>
        <p:pic>
          <p:nvPicPr>
            <p:cNvPr id="127" name="Picture 126">
              <a:extLst>
                <a:ext uri="{FF2B5EF4-FFF2-40B4-BE49-F238E27FC236}">
                  <a16:creationId xmlns:a16="http://schemas.microsoft.com/office/drawing/2014/main" id="{80695B01-CAB9-B445-8EAD-282CAE5C6497}"/>
                </a:ext>
              </a:extLst>
            </p:cNvPr>
            <p:cNvPicPr>
              <a:picLocks noChangeAspect="1"/>
            </p:cNvPicPr>
            <p:nvPr/>
          </p:nvPicPr>
          <p:blipFill>
            <a:blip r:embed="rId14"/>
            <a:stretch>
              <a:fillRect/>
            </a:stretch>
          </p:blipFill>
          <p:spPr>
            <a:xfrm rot="10800000">
              <a:off x="2859241" y="5124304"/>
              <a:ext cx="598395" cy="598397"/>
            </a:xfrm>
            <a:prstGeom prst="rect">
              <a:avLst/>
            </a:prstGeom>
          </p:spPr>
        </p:pic>
        <p:pic>
          <p:nvPicPr>
            <p:cNvPr id="129" name="Picture 128">
              <a:extLst>
                <a:ext uri="{FF2B5EF4-FFF2-40B4-BE49-F238E27FC236}">
                  <a16:creationId xmlns:a16="http://schemas.microsoft.com/office/drawing/2014/main" id="{45ECC4BB-ABFF-874C-9B33-833BA6A5F092}"/>
                </a:ext>
              </a:extLst>
            </p:cNvPr>
            <p:cNvPicPr>
              <a:picLocks noChangeAspect="1"/>
            </p:cNvPicPr>
            <p:nvPr/>
          </p:nvPicPr>
          <p:blipFill>
            <a:blip r:embed="rId14"/>
            <a:stretch>
              <a:fillRect/>
            </a:stretch>
          </p:blipFill>
          <p:spPr>
            <a:xfrm rot="16200000">
              <a:off x="1815393" y="4593773"/>
              <a:ext cx="598397" cy="598395"/>
            </a:xfrm>
            <a:prstGeom prst="rect">
              <a:avLst/>
            </a:prstGeom>
          </p:spPr>
        </p:pic>
      </p:grpSp>
      <p:sp>
        <p:nvSpPr>
          <p:cNvPr id="119" name="TextBox 16">
            <a:extLst>
              <a:ext uri="{FF2B5EF4-FFF2-40B4-BE49-F238E27FC236}">
                <a16:creationId xmlns:a16="http://schemas.microsoft.com/office/drawing/2014/main" id="{1BB9FFAF-CD7B-F44F-BDD6-3382295B2BD7}"/>
              </a:ext>
            </a:extLst>
          </p:cNvPr>
          <p:cNvSpPr txBox="1"/>
          <p:nvPr/>
        </p:nvSpPr>
        <p:spPr>
          <a:xfrm>
            <a:off x="6284720" y="8443313"/>
            <a:ext cx="4039264"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t>Autonomous vehicle has its own sensors, but receives data from surrounding cameras</a:t>
            </a:r>
          </a:p>
        </p:txBody>
      </p:sp>
      <p:cxnSp>
        <p:nvCxnSpPr>
          <p:cNvPr id="120" name="Straight Connector 119">
            <a:extLst>
              <a:ext uri="{FF2B5EF4-FFF2-40B4-BE49-F238E27FC236}">
                <a16:creationId xmlns:a16="http://schemas.microsoft.com/office/drawing/2014/main" id="{971E3C9C-E73C-204C-B704-D88C2F3CE297}"/>
              </a:ext>
            </a:extLst>
          </p:cNvPr>
          <p:cNvCxnSpPr/>
          <p:nvPr/>
        </p:nvCxnSpPr>
        <p:spPr>
          <a:xfrm>
            <a:off x="4837583" y="8282432"/>
            <a:ext cx="5486400" cy="0"/>
          </a:xfrm>
          <a:prstGeom prst="line">
            <a:avLst/>
          </a:prstGeom>
          <a:ln w="2540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TextBox 20">
            <a:extLst>
              <a:ext uri="{FF2B5EF4-FFF2-40B4-BE49-F238E27FC236}">
                <a16:creationId xmlns:a16="http://schemas.microsoft.com/office/drawing/2014/main" id="{8BA1A6F9-EC69-084A-9870-83FF328DFFD1}"/>
              </a:ext>
            </a:extLst>
          </p:cNvPr>
          <p:cNvSpPr txBox="1"/>
          <p:nvPr/>
        </p:nvSpPr>
        <p:spPr>
          <a:xfrm>
            <a:off x="6398833" y="7019946"/>
            <a:ext cx="2480783"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t>CCTV on buildings, bridges and roads</a:t>
            </a:r>
          </a:p>
        </p:txBody>
      </p:sp>
      <p:sp>
        <p:nvSpPr>
          <p:cNvPr id="123" name="TextBox 23">
            <a:extLst>
              <a:ext uri="{FF2B5EF4-FFF2-40B4-BE49-F238E27FC236}">
                <a16:creationId xmlns:a16="http://schemas.microsoft.com/office/drawing/2014/main" id="{B658889B-4D5B-1A4C-A0C7-271095CB7E32}"/>
              </a:ext>
            </a:extLst>
          </p:cNvPr>
          <p:cNvSpPr txBox="1"/>
          <p:nvPr/>
        </p:nvSpPr>
        <p:spPr>
          <a:xfrm>
            <a:off x="6145668" y="6279283"/>
            <a:ext cx="2796710" cy="4686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t>Real-World Scenario</a:t>
            </a:r>
          </a:p>
        </p:txBody>
      </p:sp>
      <p:cxnSp>
        <p:nvCxnSpPr>
          <p:cNvPr id="20" name="Straight Connector 19">
            <a:extLst>
              <a:ext uri="{FF2B5EF4-FFF2-40B4-BE49-F238E27FC236}">
                <a16:creationId xmlns:a16="http://schemas.microsoft.com/office/drawing/2014/main" id="{B4EA5A3B-6E07-459B-B49C-462D73C53B8B}"/>
              </a:ext>
            </a:extLst>
          </p:cNvPr>
          <p:cNvCxnSpPr/>
          <p:nvPr/>
        </p:nvCxnSpPr>
        <p:spPr>
          <a:xfrm>
            <a:off x="4837583" y="7130040"/>
            <a:ext cx="5486400" cy="0"/>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22" name="Title 1">
            <a:extLst>
              <a:ext uri="{FF2B5EF4-FFF2-40B4-BE49-F238E27FC236}">
                <a16:creationId xmlns:a16="http://schemas.microsoft.com/office/drawing/2014/main" id="{9667233D-4411-4465-9C5C-3475E7BB203C}"/>
              </a:ext>
            </a:extLst>
          </p:cNvPr>
          <p:cNvSpPr txBox="1">
            <a:spLocks/>
          </p:cNvSpPr>
          <p:nvPr/>
        </p:nvSpPr>
        <p:spPr>
          <a:xfrm>
            <a:off x="221826" y="22008181"/>
            <a:ext cx="10058400" cy="731520"/>
          </a:xfrm>
          <a:prstGeom prst="rect">
            <a:avLst/>
          </a:prstGeom>
          <a:solidFill>
            <a:schemeClr val="tx1"/>
          </a:solidFill>
        </p:spPr>
        <p:txBody>
          <a:bodyPr anchor="ctr"/>
          <a:lstStyle>
            <a:defPPr>
              <a:defRPr kern="1200" smtId="4294967295"/>
            </a:defPPr>
            <a:lvl1pPr algn="ctr" defTabSz="3761086" rtl="0" eaLnBrk="1" latinLnBrk="0" hangingPunct="1">
              <a:spcBef>
                <a:spcPct val="0"/>
              </a:spcBef>
              <a:buNone/>
              <a:defRPr sz="18100" kern="1200">
                <a:solidFill>
                  <a:schemeClr val="tx1"/>
                </a:solidFill>
                <a:latin typeface="+mj-lt"/>
                <a:ea typeface="+mj-ea"/>
                <a:cs typeface="+mj-cs"/>
              </a:defRPr>
            </a:lvl1pPr>
          </a:lstStyle>
          <a:p>
            <a:r>
              <a:rPr lang="en-US" sz="4000" b="1" dirty="0">
                <a:solidFill>
                  <a:schemeClr val="bg1"/>
                </a:solidFill>
              </a:rPr>
              <a:t>TESTBED DESIGN</a:t>
            </a:r>
          </a:p>
        </p:txBody>
      </p:sp>
      <p:grpSp>
        <p:nvGrpSpPr>
          <p:cNvPr id="132" name="Group 131">
            <a:extLst>
              <a:ext uri="{FF2B5EF4-FFF2-40B4-BE49-F238E27FC236}">
                <a16:creationId xmlns:a16="http://schemas.microsoft.com/office/drawing/2014/main" id="{0C2C7EF7-F3DC-4ACB-A5F1-6291E22B01A9}"/>
              </a:ext>
            </a:extLst>
          </p:cNvPr>
          <p:cNvGrpSpPr/>
          <p:nvPr/>
        </p:nvGrpSpPr>
        <p:grpSpPr>
          <a:xfrm>
            <a:off x="10697264" y="0"/>
            <a:ext cx="22328922" cy="32918400"/>
            <a:chOff x="10770519" y="0"/>
            <a:chExt cx="22328922" cy="32918400"/>
          </a:xfrm>
        </p:grpSpPr>
        <p:sp>
          <p:nvSpPr>
            <p:cNvPr id="137" name="TextBox 51">
              <a:extLst>
                <a:ext uri="{FF2B5EF4-FFF2-40B4-BE49-F238E27FC236}">
                  <a16:creationId xmlns:a16="http://schemas.microsoft.com/office/drawing/2014/main" id="{7D721E33-6CC2-4ADF-889B-DE8058A2BC5D}"/>
                </a:ext>
              </a:extLst>
            </p:cNvPr>
            <p:cNvSpPr txBox="1">
              <a:spLocks noChangeArrowheads="1"/>
            </p:cNvSpPr>
            <p:nvPr/>
          </p:nvSpPr>
          <p:spPr bwMode="auto">
            <a:xfrm rot="16200000">
              <a:off x="-5505801" y="16276320"/>
              <a:ext cx="32918400" cy="36576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defPPr>
                <a:defRPr lang="en-US"/>
              </a:defPPr>
              <a:lvl1pPr marL="0" algn="l" defTabSz="4388077" rtl="0" eaLnBrk="1" latinLnBrk="0" hangingPunct="1">
                <a:defRPr sz="8698" kern="1200">
                  <a:solidFill>
                    <a:schemeClr val="tx1"/>
                  </a:solidFill>
                  <a:latin typeface="+mn-lt"/>
                  <a:ea typeface="+mn-ea"/>
                  <a:cs typeface="+mn-cs"/>
                </a:defRPr>
              </a:lvl1pPr>
              <a:lvl2pPr marL="2194039" algn="l" defTabSz="4388077" rtl="0" eaLnBrk="1" latinLnBrk="0" hangingPunct="1">
                <a:defRPr sz="8698" kern="1200">
                  <a:solidFill>
                    <a:schemeClr val="tx1"/>
                  </a:solidFill>
                  <a:latin typeface="+mn-lt"/>
                  <a:ea typeface="+mn-ea"/>
                  <a:cs typeface="+mn-cs"/>
                </a:defRPr>
              </a:lvl2pPr>
              <a:lvl3pPr marL="4388077" algn="l" defTabSz="4388077" rtl="0" eaLnBrk="1" latinLnBrk="0" hangingPunct="1">
                <a:defRPr sz="8698" kern="1200">
                  <a:solidFill>
                    <a:schemeClr val="tx1"/>
                  </a:solidFill>
                  <a:latin typeface="+mn-lt"/>
                  <a:ea typeface="+mn-ea"/>
                  <a:cs typeface="+mn-cs"/>
                </a:defRPr>
              </a:lvl3pPr>
              <a:lvl4pPr marL="6582120" algn="l" defTabSz="4388077" rtl="0" eaLnBrk="1" latinLnBrk="0" hangingPunct="1">
                <a:defRPr sz="8698" kern="1200">
                  <a:solidFill>
                    <a:schemeClr val="tx1"/>
                  </a:solidFill>
                  <a:latin typeface="+mn-lt"/>
                  <a:ea typeface="+mn-ea"/>
                  <a:cs typeface="+mn-cs"/>
                </a:defRPr>
              </a:lvl4pPr>
              <a:lvl5pPr marL="8776160" algn="l" defTabSz="4388077" rtl="0" eaLnBrk="1" latinLnBrk="0" hangingPunct="1">
                <a:defRPr sz="8698" kern="1200">
                  <a:solidFill>
                    <a:schemeClr val="tx1"/>
                  </a:solidFill>
                  <a:latin typeface="+mn-lt"/>
                  <a:ea typeface="+mn-ea"/>
                  <a:cs typeface="+mn-cs"/>
                </a:defRPr>
              </a:lvl5pPr>
              <a:lvl6pPr marL="10970199" algn="l" defTabSz="4388077" rtl="0" eaLnBrk="1" latinLnBrk="0" hangingPunct="1">
                <a:defRPr sz="8698" kern="1200">
                  <a:solidFill>
                    <a:schemeClr val="tx1"/>
                  </a:solidFill>
                  <a:latin typeface="+mn-lt"/>
                  <a:ea typeface="+mn-ea"/>
                  <a:cs typeface="+mn-cs"/>
                </a:defRPr>
              </a:lvl6pPr>
              <a:lvl7pPr marL="13164238" algn="l" defTabSz="4388077" rtl="0" eaLnBrk="1" latinLnBrk="0" hangingPunct="1">
                <a:defRPr sz="8698" kern="1200">
                  <a:solidFill>
                    <a:schemeClr val="tx1"/>
                  </a:solidFill>
                  <a:latin typeface="+mn-lt"/>
                  <a:ea typeface="+mn-ea"/>
                  <a:cs typeface="+mn-cs"/>
                </a:defRPr>
              </a:lvl7pPr>
              <a:lvl8pPr marL="15358277" algn="l" defTabSz="4388077" rtl="0" eaLnBrk="1" latinLnBrk="0" hangingPunct="1">
                <a:defRPr sz="8698" kern="1200">
                  <a:solidFill>
                    <a:schemeClr val="tx1"/>
                  </a:solidFill>
                  <a:latin typeface="+mn-lt"/>
                  <a:ea typeface="+mn-ea"/>
                  <a:cs typeface="+mn-cs"/>
                </a:defRPr>
              </a:lvl8pPr>
              <a:lvl9pPr marL="17552318" algn="l" defTabSz="4388077" rtl="0" eaLnBrk="1" latinLnBrk="0" hangingPunct="1">
                <a:defRPr sz="8698" kern="1200">
                  <a:solidFill>
                    <a:schemeClr val="tx1"/>
                  </a:solidFill>
                  <a:latin typeface="+mn-lt"/>
                  <a:ea typeface="+mn-ea"/>
                  <a:cs typeface="+mn-cs"/>
                </a:defRPr>
              </a:lvl9pPr>
            </a:lstStyle>
            <a:p>
              <a:pPr eaLnBrk="1" hangingPunct="1"/>
              <a:r>
                <a:rPr lang="en-US" sz="1800" b="1" dirty="0">
                  <a:solidFill>
                    <a:schemeClr val="bg1"/>
                  </a:solidFill>
                  <a:latin typeface="Arial" panose="020B0604020202020204" pitchFamily="34" charset="0"/>
                </a:rPr>
                <a:t>TRIFOLD AREA – THIS GUIDE WILL BE REMOVED BEFORE PRINTING – TRIFOLD AREA – THIS GUIDE WILL BE REMOVED BEFORE PRINTING – TRIFOLD AREA – THIS GUIDE WILL BE REMOVED BEFORE PRINTING – TRIFOLD AREA – THIS GUIDE WILL BE REMOVED BEFORE PRINTING – TRIFOLD </a:t>
              </a:r>
            </a:p>
          </p:txBody>
        </p:sp>
        <p:sp>
          <p:nvSpPr>
            <p:cNvPr id="138" name="TextBox 51">
              <a:extLst>
                <a:ext uri="{FF2B5EF4-FFF2-40B4-BE49-F238E27FC236}">
                  <a16:creationId xmlns:a16="http://schemas.microsoft.com/office/drawing/2014/main" id="{EEBB4358-5EEF-4AED-8D21-AAF0241FD419}"/>
                </a:ext>
              </a:extLst>
            </p:cNvPr>
            <p:cNvSpPr txBox="1">
              <a:spLocks noChangeArrowheads="1"/>
            </p:cNvSpPr>
            <p:nvPr/>
          </p:nvSpPr>
          <p:spPr bwMode="auto">
            <a:xfrm rot="16200000">
              <a:off x="16457361" y="16276320"/>
              <a:ext cx="32918400" cy="36576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defPPr>
                <a:defRPr lang="en-US"/>
              </a:defPPr>
              <a:lvl1pPr marL="0" algn="l" defTabSz="4388077" rtl="0" eaLnBrk="1" latinLnBrk="0" hangingPunct="1">
                <a:defRPr sz="8698" kern="1200">
                  <a:solidFill>
                    <a:schemeClr val="tx1"/>
                  </a:solidFill>
                  <a:latin typeface="+mn-lt"/>
                  <a:ea typeface="+mn-ea"/>
                  <a:cs typeface="+mn-cs"/>
                </a:defRPr>
              </a:lvl1pPr>
              <a:lvl2pPr marL="2194039" algn="l" defTabSz="4388077" rtl="0" eaLnBrk="1" latinLnBrk="0" hangingPunct="1">
                <a:defRPr sz="8698" kern="1200">
                  <a:solidFill>
                    <a:schemeClr val="tx1"/>
                  </a:solidFill>
                  <a:latin typeface="+mn-lt"/>
                  <a:ea typeface="+mn-ea"/>
                  <a:cs typeface="+mn-cs"/>
                </a:defRPr>
              </a:lvl2pPr>
              <a:lvl3pPr marL="4388077" algn="l" defTabSz="4388077" rtl="0" eaLnBrk="1" latinLnBrk="0" hangingPunct="1">
                <a:defRPr sz="8698" kern="1200">
                  <a:solidFill>
                    <a:schemeClr val="tx1"/>
                  </a:solidFill>
                  <a:latin typeface="+mn-lt"/>
                  <a:ea typeface="+mn-ea"/>
                  <a:cs typeface="+mn-cs"/>
                </a:defRPr>
              </a:lvl3pPr>
              <a:lvl4pPr marL="6582120" algn="l" defTabSz="4388077" rtl="0" eaLnBrk="1" latinLnBrk="0" hangingPunct="1">
                <a:defRPr sz="8698" kern="1200">
                  <a:solidFill>
                    <a:schemeClr val="tx1"/>
                  </a:solidFill>
                  <a:latin typeface="+mn-lt"/>
                  <a:ea typeface="+mn-ea"/>
                  <a:cs typeface="+mn-cs"/>
                </a:defRPr>
              </a:lvl4pPr>
              <a:lvl5pPr marL="8776160" algn="l" defTabSz="4388077" rtl="0" eaLnBrk="1" latinLnBrk="0" hangingPunct="1">
                <a:defRPr sz="8698" kern="1200">
                  <a:solidFill>
                    <a:schemeClr val="tx1"/>
                  </a:solidFill>
                  <a:latin typeface="+mn-lt"/>
                  <a:ea typeface="+mn-ea"/>
                  <a:cs typeface="+mn-cs"/>
                </a:defRPr>
              </a:lvl5pPr>
              <a:lvl6pPr marL="10970199" algn="l" defTabSz="4388077" rtl="0" eaLnBrk="1" latinLnBrk="0" hangingPunct="1">
                <a:defRPr sz="8698" kern="1200">
                  <a:solidFill>
                    <a:schemeClr val="tx1"/>
                  </a:solidFill>
                  <a:latin typeface="+mn-lt"/>
                  <a:ea typeface="+mn-ea"/>
                  <a:cs typeface="+mn-cs"/>
                </a:defRPr>
              </a:lvl6pPr>
              <a:lvl7pPr marL="13164238" algn="l" defTabSz="4388077" rtl="0" eaLnBrk="1" latinLnBrk="0" hangingPunct="1">
                <a:defRPr sz="8698" kern="1200">
                  <a:solidFill>
                    <a:schemeClr val="tx1"/>
                  </a:solidFill>
                  <a:latin typeface="+mn-lt"/>
                  <a:ea typeface="+mn-ea"/>
                  <a:cs typeface="+mn-cs"/>
                </a:defRPr>
              </a:lvl7pPr>
              <a:lvl8pPr marL="15358277" algn="l" defTabSz="4388077" rtl="0" eaLnBrk="1" latinLnBrk="0" hangingPunct="1">
                <a:defRPr sz="8698" kern="1200">
                  <a:solidFill>
                    <a:schemeClr val="tx1"/>
                  </a:solidFill>
                  <a:latin typeface="+mn-lt"/>
                  <a:ea typeface="+mn-ea"/>
                  <a:cs typeface="+mn-cs"/>
                </a:defRPr>
              </a:lvl8pPr>
              <a:lvl9pPr marL="17552318" algn="l" defTabSz="4388077" rtl="0" eaLnBrk="1" latinLnBrk="0" hangingPunct="1">
                <a:defRPr sz="8698" kern="1200">
                  <a:solidFill>
                    <a:schemeClr val="tx1"/>
                  </a:solidFill>
                  <a:latin typeface="+mn-lt"/>
                  <a:ea typeface="+mn-ea"/>
                  <a:cs typeface="+mn-cs"/>
                </a:defRPr>
              </a:lvl9pPr>
            </a:lstStyle>
            <a:p>
              <a:pPr eaLnBrk="1" hangingPunct="1"/>
              <a:r>
                <a:rPr lang="en-US" sz="1800" b="1">
                  <a:solidFill>
                    <a:schemeClr val="bg1"/>
                  </a:solidFill>
                  <a:latin typeface="Arial" panose="020B0604020202020204" pitchFamily="34" charset="0"/>
                </a:rPr>
                <a:t>TRIFOLD AREA – THIS GUIDE WILL BE REMOVED BEFORE PRINTING – TRIFOLD AREA – THIS GUIDE WILL BE REMOVED BEFORE PRINTING – TRIFOLD AREA – THIS GUIDE WILL BE REMOVED BEFORE PRINTING – TRIFOLD AREA – THIS GUIDE WILL BE REMOVED BEFORE PRINTING – TRIFOLD </a:t>
              </a:r>
            </a:p>
          </p:txBody>
        </p:sp>
      </p:grpSp>
      <p:sp>
        <p:nvSpPr>
          <p:cNvPr id="139" name="Rounded Rectangle 605">
            <a:extLst>
              <a:ext uri="{FF2B5EF4-FFF2-40B4-BE49-F238E27FC236}">
                <a16:creationId xmlns:a16="http://schemas.microsoft.com/office/drawing/2014/main" id="{FA97F70F-C074-4210-BAF3-E93D5F71B7D9}"/>
              </a:ext>
            </a:extLst>
          </p:cNvPr>
          <p:cNvSpPr/>
          <p:nvPr/>
        </p:nvSpPr>
        <p:spPr>
          <a:xfrm>
            <a:off x="285106" y="9566625"/>
            <a:ext cx="9917710" cy="160852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solidFill>
                  <a:schemeClr val="tx1"/>
                </a:solidFill>
                <a:cs typeface="Arial" panose="020B0604020202020204" pitchFamily="34" charset="0"/>
              </a:rPr>
              <a:t>Key Variables:</a:t>
            </a:r>
          </a:p>
          <a:p>
            <a:pPr marL="738188" lvl="1" indent="-457200">
              <a:buFont typeface="+mj-lt"/>
              <a:buAutoNum type="arabicPeriod"/>
            </a:pPr>
            <a:r>
              <a:rPr lang="en-US" sz="2400" dirty="0">
                <a:solidFill>
                  <a:schemeClr val="tx1"/>
                </a:solidFill>
                <a:cs typeface="Arial" panose="020B0604020202020204" pitchFamily="34" charset="0"/>
              </a:rPr>
              <a:t>Vary number/placement of sensors that are present</a:t>
            </a:r>
          </a:p>
          <a:p>
            <a:pPr marL="738188" lvl="1" indent="-457200">
              <a:buFont typeface="+mj-lt"/>
              <a:buAutoNum type="arabicPeriod"/>
            </a:pPr>
            <a:r>
              <a:rPr lang="en-US" sz="2400" dirty="0">
                <a:solidFill>
                  <a:schemeClr val="tx1"/>
                </a:solidFill>
                <a:cs typeface="Arial" panose="020B0604020202020204" pitchFamily="34" charset="0"/>
              </a:rPr>
              <a:t>Frequency of sensor failures</a:t>
            </a:r>
          </a:p>
          <a:p>
            <a:pPr marL="738188" lvl="1" indent="-457200">
              <a:buFont typeface="+mj-lt"/>
              <a:buAutoNum type="arabicPeriod"/>
            </a:pPr>
            <a:r>
              <a:rPr lang="en-US" sz="2400" dirty="0">
                <a:solidFill>
                  <a:schemeClr val="tx1"/>
                </a:solidFill>
                <a:cs typeface="Arial" panose="020B0604020202020204" pitchFamily="34" charset="0"/>
              </a:rPr>
              <a:t>Sensor fusion algorithm</a:t>
            </a:r>
          </a:p>
        </p:txBody>
      </p:sp>
      <p:grpSp>
        <p:nvGrpSpPr>
          <p:cNvPr id="157" name="Group 156">
            <a:extLst>
              <a:ext uri="{FF2B5EF4-FFF2-40B4-BE49-F238E27FC236}">
                <a16:creationId xmlns:a16="http://schemas.microsoft.com/office/drawing/2014/main" id="{71435CF1-A761-4A80-9C27-E678FBC9C99B}"/>
              </a:ext>
            </a:extLst>
          </p:cNvPr>
          <p:cNvGrpSpPr/>
          <p:nvPr/>
        </p:nvGrpSpPr>
        <p:grpSpPr>
          <a:xfrm flipH="1">
            <a:off x="1106773" y="24946944"/>
            <a:ext cx="8380093" cy="6192107"/>
            <a:chOff x="391358" y="1336718"/>
            <a:chExt cx="5413080" cy="3999761"/>
          </a:xfrm>
        </p:grpSpPr>
        <p:sp>
          <p:nvSpPr>
            <p:cNvPr id="159" name="Freeform 27">
              <a:extLst>
                <a:ext uri="{FF2B5EF4-FFF2-40B4-BE49-F238E27FC236}">
                  <a16:creationId xmlns:a16="http://schemas.microsoft.com/office/drawing/2014/main" id="{1673D38E-D92C-4B7B-8857-A1D6F2FF59F2}"/>
                </a:ext>
              </a:extLst>
            </p:cNvPr>
            <p:cNvSpPr/>
            <p:nvPr/>
          </p:nvSpPr>
          <p:spPr>
            <a:xfrm>
              <a:off x="729478" y="2025900"/>
              <a:ext cx="4999809" cy="3310579"/>
            </a:xfrm>
            <a:custGeom>
              <a:avLst/>
              <a:gdLst>
                <a:gd name="connsiteX0" fmla="*/ 2299268 w 4607004"/>
                <a:gd name="connsiteY0" fmla="*/ 4007872 h 4160054"/>
                <a:gd name="connsiteX1" fmla="*/ 4397010 w 4607004"/>
                <a:gd name="connsiteY1" fmla="*/ 4025802 h 4160054"/>
                <a:gd name="connsiteX2" fmla="*/ 4271504 w 4607004"/>
                <a:gd name="connsiteY2" fmla="*/ 2143213 h 4160054"/>
                <a:gd name="connsiteX3" fmla="*/ 2084115 w 4607004"/>
                <a:gd name="connsiteY3" fmla="*/ 2035637 h 4160054"/>
                <a:gd name="connsiteX4" fmla="*/ 1833104 w 4607004"/>
                <a:gd name="connsiteY4" fmla="*/ 350272 h 4160054"/>
                <a:gd name="connsiteX5" fmla="*/ 344962 w 4607004"/>
                <a:gd name="connsiteY5" fmla="*/ 278555 h 4160054"/>
                <a:gd name="connsiteX6" fmla="*/ 165668 w 4607004"/>
                <a:gd name="connsiteY6" fmla="*/ 3398272 h 4160054"/>
                <a:gd name="connsiteX7" fmla="*/ 2370986 w 4607004"/>
                <a:gd name="connsiteY7" fmla="*/ 4007872 h 4160054"/>
                <a:gd name="connsiteX8" fmla="*/ 2299268 w 4607004"/>
                <a:gd name="connsiteY8" fmla="*/ 4007872 h 4160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7004" h="4160054">
                  <a:moveTo>
                    <a:pt x="2299268" y="4007872"/>
                  </a:moveTo>
                  <a:cubicBezTo>
                    <a:pt x="2636939" y="4010860"/>
                    <a:pt x="4068304" y="4336578"/>
                    <a:pt x="4397010" y="4025802"/>
                  </a:cubicBezTo>
                  <a:cubicBezTo>
                    <a:pt x="4725716" y="3715026"/>
                    <a:pt x="4656986" y="2474907"/>
                    <a:pt x="4271504" y="2143213"/>
                  </a:cubicBezTo>
                  <a:cubicBezTo>
                    <a:pt x="3886022" y="1811519"/>
                    <a:pt x="2490515" y="2334461"/>
                    <a:pt x="2084115" y="2035637"/>
                  </a:cubicBezTo>
                  <a:cubicBezTo>
                    <a:pt x="1677715" y="1736813"/>
                    <a:pt x="2122963" y="643119"/>
                    <a:pt x="1833104" y="350272"/>
                  </a:cubicBezTo>
                  <a:cubicBezTo>
                    <a:pt x="1543245" y="57425"/>
                    <a:pt x="622868" y="-229445"/>
                    <a:pt x="344962" y="278555"/>
                  </a:cubicBezTo>
                  <a:cubicBezTo>
                    <a:pt x="67056" y="786555"/>
                    <a:pt x="-172003" y="2776719"/>
                    <a:pt x="165668" y="3398272"/>
                  </a:cubicBezTo>
                  <a:cubicBezTo>
                    <a:pt x="503339" y="4019825"/>
                    <a:pt x="2012398" y="3900296"/>
                    <a:pt x="2370986" y="4007872"/>
                  </a:cubicBezTo>
                  <a:cubicBezTo>
                    <a:pt x="2729574" y="4115448"/>
                    <a:pt x="1961597" y="4004884"/>
                    <a:pt x="2299268" y="4007872"/>
                  </a:cubicBezTo>
                  <a:close/>
                </a:path>
              </a:pathLst>
            </a:custGeom>
            <a:noFill/>
            <a:ln w="762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ea typeface="+mn-ea"/>
                <a:cs typeface="+mn-cs"/>
              </a:endParaRPr>
            </a:p>
          </p:txBody>
        </p:sp>
        <p:pic>
          <p:nvPicPr>
            <p:cNvPr id="160" name="Picture 159">
              <a:extLst>
                <a:ext uri="{FF2B5EF4-FFF2-40B4-BE49-F238E27FC236}">
                  <a16:creationId xmlns:a16="http://schemas.microsoft.com/office/drawing/2014/main" id="{159A00E2-D727-47D1-AB9E-AE213BCC5738}"/>
                </a:ext>
              </a:extLst>
            </p:cNvPr>
            <p:cNvPicPr>
              <a:picLocks noChangeAspect="1"/>
            </p:cNvPicPr>
            <p:nvPr/>
          </p:nvPicPr>
          <p:blipFill>
            <a:blip r:embed="rId15"/>
            <a:stretch>
              <a:fillRect/>
            </a:stretch>
          </p:blipFill>
          <p:spPr>
            <a:xfrm rot="5400000">
              <a:off x="2566477" y="1785485"/>
              <a:ext cx="916533" cy="858203"/>
            </a:xfrm>
            <a:prstGeom prst="rect">
              <a:avLst/>
            </a:prstGeom>
            <a:noFill/>
          </p:spPr>
        </p:pic>
        <p:sp>
          <p:nvSpPr>
            <p:cNvPr id="161" name="TextBox 160">
              <a:extLst>
                <a:ext uri="{FF2B5EF4-FFF2-40B4-BE49-F238E27FC236}">
                  <a16:creationId xmlns:a16="http://schemas.microsoft.com/office/drawing/2014/main" id="{648377B9-8190-4688-A6AE-665D52A96DF4}"/>
                </a:ext>
              </a:extLst>
            </p:cNvPr>
            <p:cNvSpPr txBox="1"/>
            <p:nvPr/>
          </p:nvSpPr>
          <p:spPr>
            <a:xfrm>
              <a:off x="3719127" y="4627454"/>
              <a:ext cx="1590800" cy="5367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400" b="0" i="0" u="none" strike="noStrike" kern="0" cap="none" spc="0" normalizeH="0" baseline="0" noProof="0" dirty="0">
                  <a:ln>
                    <a:noFill/>
                  </a:ln>
                  <a:solidFill>
                    <a:prstClr val="black"/>
                  </a:solidFill>
                  <a:effectLst/>
                  <a:uLnTx/>
                  <a:uFillTx/>
                </a:rPr>
                <a:t>Autonomous vehicle prototype</a:t>
              </a:r>
              <a:endParaRPr kumimoji="0" lang="en-US" sz="2400" b="0" i="0" u="none" strike="noStrike" kern="0" cap="none" spc="0" normalizeH="0" baseline="0" noProof="0" dirty="0">
                <a:ln>
                  <a:noFill/>
                </a:ln>
                <a:solidFill>
                  <a:prstClr val="black"/>
                </a:solidFill>
                <a:effectLst/>
                <a:uLnTx/>
                <a:uFillTx/>
              </a:endParaRPr>
            </a:p>
          </p:txBody>
        </p:sp>
        <p:sp>
          <p:nvSpPr>
            <p:cNvPr id="162" name="TextBox 161">
              <a:extLst>
                <a:ext uri="{FF2B5EF4-FFF2-40B4-BE49-F238E27FC236}">
                  <a16:creationId xmlns:a16="http://schemas.microsoft.com/office/drawing/2014/main" id="{64D33D7B-B570-4D2F-BF62-CC309A4005F0}"/>
                </a:ext>
              </a:extLst>
            </p:cNvPr>
            <p:cNvSpPr txBox="1"/>
            <p:nvPr/>
          </p:nvSpPr>
          <p:spPr>
            <a:xfrm>
              <a:off x="471324" y="1336718"/>
              <a:ext cx="3273495" cy="2982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HD webcams</a:t>
              </a:r>
            </a:p>
          </p:txBody>
        </p:sp>
        <p:pic>
          <p:nvPicPr>
            <p:cNvPr id="165" name="Picture 164">
              <a:extLst>
                <a:ext uri="{FF2B5EF4-FFF2-40B4-BE49-F238E27FC236}">
                  <a16:creationId xmlns:a16="http://schemas.microsoft.com/office/drawing/2014/main" id="{FAD0AD82-9EFF-419E-BF0B-AFCD9092B1A0}"/>
                </a:ext>
              </a:extLst>
            </p:cNvPr>
            <p:cNvPicPr>
              <a:picLocks noChangeAspect="1"/>
            </p:cNvPicPr>
            <p:nvPr/>
          </p:nvPicPr>
          <p:blipFill>
            <a:blip r:embed="rId16"/>
            <a:stretch>
              <a:fillRect/>
            </a:stretch>
          </p:blipFill>
          <p:spPr>
            <a:xfrm>
              <a:off x="4484006" y="1845051"/>
              <a:ext cx="1058590" cy="961044"/>
            </a:xfrm>
            <a:prstGeom prst="rect">
              <a:avLst/>
            </a:prstGeom>
          </p:spPr>
        </p:pic>
        <p:cxnSp>
          <p:nvCxnSpPr>
            <p:cNvPr id="166" name="Straight Connector 165">
              <a:extLst>
                <a:ext uri="{FF2B5EF4-FFF2-40B4-BE49-F238E27FC236}">
                  <a16:creationId xmlns:a16="http://schemas.microsoft.com/office/drawing/2014/main" id="{84AD5AA9-7253-41A7-A4B0-14326744D10D}"/>
                </a:ext>
              </a:extLst>
            </p:cNvPr>
            <p:cNvCxnSpPr>
              <a:cxnSpLocks/>
            </p:cNvCxnSpPr>
            <p:nvPr/>
          </p:nvCxnSpPr>
          <p:spPr>
            <a:xfrm>
              <a:off x="854981" y="1737326"/>
              <a:ext cx="3815351" cy="0"/>
            </a:xfrm>
            <a:prstGeom prst="line">
              <a:avLst/>
            </a:prstGeom>
            <a:noFill/>
            <a:ln w="76200" cap="flat" cmpd="sng" algn="ctr">
              <a:solidFill>
                <a:sysClr val="window" lastClr="FFFFFF">
                  <a:lumMod val="50000"/>
                </a:sysClr>
              </a:solidFill>
              <a:prstDash val="solid"/>
              <a:miter lim="800000"/>
            </a:ln>
            <a:effectLst/>
          </p:spPr>
        </p:cxnSp>
        <p:sp>
          <p:nvSpPr>
            <p:cNvPr id="171" name="Rectangle 14">
              <a:extLst>
                <a:ext uri="{FF2B5EF4-FFF2-40B4-BE49-F238E27FC236}">
                  <a16:creationId xmlns:a16="http://schemas.microsoft.com/office/drawing/2014/main" id="{30BC8171-1837-4DF2-AFEF-3BE1C8179C70}"/>
                </a:ext>
              </a:extLst>
            </p:cNvPr>
            <p:cNvSpPr>
              <a:spLocks noChangeArrowheads="1"/>
            </p:cNvSpPr>
            <p:nvPr/>
          </p:nvSpPr>
          <p:spPr bwMode="auto">
            <a:xfrm>
              <a:off x="3425141" y="3304597"/>
              <a:ext cx="1495876" cy="298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prstClr val="black"/>
                  </a:solidFill>
                  <a:effectLst/>
                  <a:uLnTx/>
                  <a:uFillTx/>
                </a:rPr>
                <a:t>Simulated road</a:t>
              </a:r>
            </a:p>
          </p:txBody>
        </p:sp>
        <p:pic>
          <p:nvPicPr>
            <p:cNvPr id="172" name="Picture 171">
              <a:extLst>
                <a:ext uri="{FF2B5EF4-FFF2-40B4-BE49-F238E27FC236}">
                  <a16:creationId xmlns:a16="http://schemas.microsoft.com/office/drawing/2014/main" id="{1E876B49-DC31-4517-AE59-E4AC6D63D650}"/>
                </a:ext>
              </a:extLst>
            </p:cNvPr>
            <p:cNvPicPr>
              <a:picLocks noChangeAspect="1"/>
            </p:cNvPicPr>
            <p:nvPr/>
          </p:nvPicPr>
          <p:blipFill>
            <a:blip r:embed="rId17"/>
            <a:stretch>
              <a:fillRect/>
            </a:stretch>
          </p:blipFill>
          <p:spPr>
            <a:xfrm>
              <a:off x="5080162" y="1635996"/>
              <a:ext cx="724276" cy="657536"/>
            </a:xfrm>
            <a:prstGeom prst="rect">
              <a:avLst/>
            </a:prstGeom>
          </p:spPr>
        </p:pic>
        <p:pic>
          <p:nvPicPr>
            <p:cNvPr id="173" name="Picture 172">
              <a:extLst>
                <a:ext uri="{FF2B5EF4-FFF2-40B4-BE49-F238E27FC236}">
                  <a16:creationId xmlns:a16="http://schemas.microsoft.com/office/drawing/2014/main" id="{9EDD6680-65AF-4181-BA09-C6841E0E01E2}"/>
                </a:ext>
              </a:extLst>
            </p:cNvPr>
            <p:cNvPicPr>
              <a:picLocks noChangeAspect="1"/>
            </p:cNvPicPr>
            <p:nvPr/>
          </p:nvPicPr>
          <p:blipFill>
            <a:blip r:embed="rId15"/>
            <a:stretch>
              <a:fillRect/>
            </a:stretch>
          </p:blipFill>
          <p:spPr>
            <a:xfrm rot="16200000" flipH="1">
              <a:off x="362193" y="1785486"/>
              <a:ext cx="916533" cy="858203"/>
            </a:xfrm>
            <a:prstGeom prst="rect">
              <a:avLst/>
            </a:prstGeom>
            <a:noFill/>
          </p:spPr>
        </p:pic>
        <p:sp>
          <p:nvSpPr>
            <p:cNvPr id="174" name="L-Shape 173">
              <a:extLst>
                <a:ext uri="{FF2B5EF4-FFF2-40B4-BE49-F238E27FC236}">
                  <a16:creationId xmlns:a16="http://schemas.microsoft.com/office/drawing/2014/main" id="{95DA2B39-5ED4-4EF8-A2C1-D401E009F93C}"/>
                </a:ext>
              </a:extLst>
            </p:cNvPr>
            <p:cNvSpPr/>
            <p:nvPr/>
          </p:nvSpPr>
          <p:spPr>
            <a:xfrm>
              <a:off x="1587682" y="2545173"/>
              <a:ext cx="3306961" cy="1910033"/>
            </a:xfrm>
            <a:prstGeom prst="corner">
              <a:avLst>
                <a:gd name="adj1" fmla="val 8006"/>
                <a:gd name="adj2" fmla="val 9685"/>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ea typeface="+mn-ea"/>
                <a:cs typeface="+mn-cs"/>
              </a:endParaRPr>
            </a:p>
          </p:txBody>
        </p:sp>
        <p:cxnSp>
          <p:nvCxnSpPr>
            <p:cNvPr id="175" name="Straight Connector 174">
              <a:extLst>
                <a:ext uri="{FF2B5EF4-FFF2-40B4-BE49-F238E27FC236}">
                  <a16:creationId xmlns:a16="http://schemas.microsoft.com/office/drawing/2014/main" id="{6162478B-8658-48C5-9FEC-941BF4511A76}"/>
                </a:ext>
              </a:extLst>
            </p:cNvPr>
            <p:cNvCxnSpPr>
              <a:cxnSpLocks/>
            </p:cNvCxnSpPr>
            <p:nvPr/>
          </p:nvCxnSpPr>
          <p:spPr>
            <a:xfrm flipH="1" flipV="1">
              <a:off x="4653281" y="1737326"/>
              <a:ext cx="293289" cy="228936"/>
            </a:xfrm>
            <a:prstGeom prst="line">
              <a:avLst/>
            </a:prstGeom>
            <a:noFill/>
            <a:ln w="76200" cap="flat" cmpd="sng" algn="ctr">
              <a:solidFill>
                <a:sysClr val="window" lastClr="FFFFFF">
                  <a:lumMod val="50000"/>
                </a:sysClr>
              </a:solidFill>
              <a:prstDash val="solid"/>
              <a:miter lim="800000"/>
            </a:ln>
            <a:effectLst/>
          </p:spPr>
        </p:cxnSp>
        <p:pic>
          <p:nvPicPr>
            <p:cNvPr id="176" name="Picture 175">
              <a:extLst>
                <a:ext uri="{FF2B5EF4-FFF2-40B4-BE49-F238E27FC236}">
                  <a16:creationId xmlns:a16="http://schemas.microsoft.com/office/drawing/2014/main" id="{01614305-7441-476E-8943-35FD85827CFD}"/>
                </a:ext>
              </a:extLst>
            </p:cNvPr>
            <p:cNvPicPr>
              <a:picLocks noChangeAspect="1"/>
            </p:cNvPicPr>
            <p:nvPr/>
          </p:nvPicPr>
          <p:blipFill>
            <a:blip r:embed="rId17"/>
            <a:stretch>
              <a:fillRect/>
            </a:stretch>
          </p:blipFill>
          <p:spPr>
            <a:xfrm>
              <a:off x="2642179" y="4001659"/>
              <a:ext cx="1071561" cy="972820"/>
            </a:xfrm>
            <a:prstGeom prst="rect">
              <a:avLst/>
            </a:prstGeom>
          </p:spPr>
        </p:pic>
      </p:grpSp>
      <p:pic>
        <p:nvPicPr>
          <p:cNvPr id="180" name="Picture 179">
            <a:extLst>
              <a:ext uri="{FF2B5EF4-FFF2-40B4-BE49-F238E27FC236}">
                <a16:creationId xmlns:a16="http://schemas.microsoft.com/office/drawing/2014/main" id="{CC1FE093-3E75-4CE3-9299-0807771C5CB5}"/>
              </a:ext>
            </a:extLst>
          </p:cNvPr>
          <p:cNvPicPr>
            <a:picLocks noChangeAspect="1"/>
          </p:cNvPicPr>
          <p:nvPr/>
        </p:nvPicPr>
        <p:blipFill>
          <a:blip r:embed="rId18">
            <a:clrChange>
              <a:clrFrom>
                <a:srgbClr val="FFFFFF"/>
              </a:clrFrom>
              <a:clrTo>
                <a:srgbClr val="FFFFFF">
                  <a:alpha val="0"/>
                </a:srgbClr>
              </a:clrTo>
            </a:clrChange>
          </a:blip>
          <a:stretch>
            <a:fillRect/>
          </a:stretch>
        </p:blipFill>
        <p:spPr>
          <a:xfrm rot="1004291">
            <a:off x="5596592" y="30198297"/>
            <a:ext cx="477596" cy="477596"/>
          </a:xfrm>
          <a:prstGeom prst="rect">
            <a:avLst/>
          </a:prstGeom>
        </p:spPr>
      </p:pic>
      <p:grpSp>
        <p:nvGrpSpPr>
          <p:cNvPr id="181" name="Group 180">
            <a:extLst>
              <a:ext uri="{FF2B5EF4-FFF2-40B4-BE49-F238E27FC236}">
                <a16:creationId xmlns:a16="http://schemas.microsoft.com/office/drawing/2014/main" id="{B00D3C01-0B7C-4480-95E6-635780D17013}"/>
              </a:ext>
            </a:extLst>
          </p:cNvPr>
          <p:cNvGrpSpPr/>
          <p:nvPr/>
        </p:nvGrpSpPr>
        <p:grpSpPr>
          <a:xfrm>
            <a:off x="4492797" y="30003578"/>
            <a:ext cx="1498341" cy="1498342"/>
            <a:chOff x="6894767" y="4858008"/>
            <a:chExt cx="1498341" cy="1498342"/>
          </a:xfrm>
        </p:grpSpPr>
        <p:pic>
          <p:nvPicPr>
            <p:cNvPr id="182" name="Picture 181">
              <a:extLst>
                <a:ext uri="{FF2B5EF4-FFF2-40B4-BE49-F238E27FC236}">
                  <a16:creationId xmlns:a16="http://schemas.microsoft.com/office/drawing/2014/main" id="{92E8B80E-6C80-4D88-9BC7-D5775FE63F83}"/>
                </a:ext>
              </a:extLst>
            </p:cNvPr>
            <p:cNvPicPr>
              <a:picLocks noChangeAspect="1"/>
            </p:cNvPicPr>
            <p:nvPr/>
          </p:nvPicPr>
          <p:blipFill>
            <a:blip r:embed="rId19">
              <a:duotone>
                <a:prstClr val="black"/>
                <a:srgbClr val="ED7D31">
                  <a:tint val="45000"/>
                  <a:satMod val="400000"/>
                </a:srgbClr>
              </a:duotone>
              <a:extLst>
                <a:ext uri="{BEBA8EAE-BF5A-486C-A8C5-ECC9F3942E4B}">
                  <a14:imgProps xmlns:a14="http://schemas.microsoft.com/office/drawing/2010/main">
                    <a14:imgLayer r:embed="rId13">
                      <a14:imgEffect>
                        <a14:artisticPhotocopy trans="0"/>
                      </a14:imgEffect>
                      <a14:imgEffect>
                        <a14:sharpenSoften amount="-25000"/>
                      </a14:imgEffect>
                      <a14:imgEffect>
                        <a14:colorTemperature colorTemp="4067"/>
                      </a14:imgEffect>
                      <a14:imgEffect>
                        <a14:saturation sat="230000"/>
                      </a14:imgEffect>
                      <a14:imgEffect>
                        <a14:brightnessContrast bright="100000" contrast="100000"/>
                      </a14:imgEffect>
                    </a14:imgLayer>
                  </a14:imgProps>
                </a:ext>
              </a:extLst>
            </a:blip>
            <a:stretch>
              <a:fillRect/>
            </a:stretch>
          </p:blipFill>
          <p:spPr>
            <a:xfrm>
              <a:off x="6894767" y="4858008"/>
              <a:ext cx="1498341" cy="1498342"/>
            </a:xfrm>
            <a:prstGeom prst="rect">
              <a:avLst/>
            </a:prstGeom>
          </p:spPr>
        </p:pic>
        <p:pic>
          <p:nvPicPr>
            <p:cNvPr id="183" name="Picture 182">
              <a:extLst>
                <a:ext uri="{FF2B5EF4-FFF2-40B4-BE49-F238E27FC236}">
                  <a16:creationId xmlns:a16="http://schemas.microsoft.com/office/drawing/2014/main" id="{D44F0C9B-7EB6-4EC2-BD53-5C29CE8A078B}"/>
                </a:ext>
              </a:extLst>
            </p:cNvPr>
            <p:cNvPicPr>
              <a:picLocks noChangeAspect="1"/>
            </p:cNvPicPr>
            <p:nvPr/>
          </p:nvPicPr>
          <p:blipFill rotWithShape="1">
            <a:blip r:embed="rId20">
              <a:duotone>
                <a:srgbClr val="70AD47">
                  <a:shade val="45000"/>
                  <a:satMod val="135000"/>
                </a:srgbClr>
                <a:prstClr val="white"/>
              </a:duotone>
            </a:blip>
            <a:srcRect l="1" r="56171"/>
            <a:stretch/>
          </p:blipFill>
          <p:spPr>
            <a:xfrm>
              <a:off x="6894767" y="4858008"/>
              <a:ext cx="656709" cy="1498342"/>
            </a:xfrm>
            <a:prstGeom prst="rect">
              <a:avLst/>
            </a:prstGeom>
          </p:spPr>
        </p:pic>
      </p:grpSp>
      <p:cxnSp>
        <p:nvCxnSpPr>
          <p:cNvPr id="198" name="Elbow Connector 29">
            <a:extLst>
              <a:ext uri="{FF2B5EF4-FFF2-40B4-BE49-F238E27FC236}">
                <a16:creationId xmlns:a16="http://schemas.microsoft.com/office/drawing/2014/main" id="{BFB43F35-14FD-498D-8033-20C17B28282E}"/>
              </a:ext>
            </a:extLst>
          </p:cNvPr>
          <p:cNvCxnSpPr>
            <a:cxnSpLocks/>
            <a:stCxn id="191" idx="2"/>
            <a:endCxn id="185" idx="0"/>
          </p:cNvCxnSpPr>
          <p:nvPr/>
        </p:nvCxnSpPr>
        <p:spPr>
          <a:xfrm rot="5400000" flipH="1">
            <a:off x="9941561" y="6749133"/>
            <a:ext cx="7701458" cy="12700"/>
          </a:xfrm>
          <a:prstGeom prst="bentConnector5">
            <a:avLst>
              <a:gd name="adj1" fmla="val -2968"/>
              <a:gd name="adj2" fmla="val 18360000"/>
              <a:gd name="adj3" fmla="val 102968"/>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7A11F250-0CC7-40BC-9BC8-E5D0C4281A55}"/>
              </a:ext>
            </a:extLst>
          </p:cNvPr>
          <p:cNvGrpSpPr/>
          <p:nvPr/>
        </p:nvGrpSpPr>
        <p:grpSpPr>
          <a:xfrm>
            <a:off x="11689170" y="2898404"/>
            <a:ext cx="4206240" cy="7701458"/>
            <a:chOff x="11911189" y="1938284"/>
            <a:chExt cx="4732574" cy="7701458"/>
          </a:xfrm>
          <a:solidFill>
            <a:srgbClr val="C4EFFF"/>
          </a:solidFill>
        </p:grpSpPr>
        <p:sp>
          <p:nvSpPr>
            <p:cNvPr id="185" name="Process 4">
              <a:extLst>
                <a:ext uri="{FF2B5EF4-FFF2-40B4-BE49-F238E27FC236}">
                  <a16:creationId xmlns:a16="http://schemas.microsoft.com/office/drawing/2014/main" id="{AC5666B4-3D4C-4D6F-A2C3-AE8D69168741}"/>
                </a:ext>
              </a:extLst>
            </p:cNvPr>
            <p:cNvSpPr/>
            <p:nvPr/>
          </p:nvSpPr>
          <p:spPr>
            <a:xfrm>
              <a:off x="11911189" y="1938284"/>
              <a:ext cx="4732574" cy="480149"/>
            </a:xfrm>
            <a:prstGeom prst="flowChartProcess">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noAutofit/>
            </a:bodyPr>
            <a:lstStyle/>
            <a:p>
              <a:pPr marL="0" marR="0" algn="ctr">
                <a:spcBef>
                  <a:spcPts val="0"/>
                </a:spcBef>
                <a:spcAft>
                  <a:spcPts val="0"/>
                </a:spcAft>
              </a:pPr>
              <a:r>
                <a:rPr lang="en-US" sz="2400" kern="1200" dirty="0">
                  <a:solidFill>
                    <a:schemeClr val="tx1"/>
                  </a:solidFill>
                  <a:effectLst/>
                  <a:ea typeface="Times New Roman" panose="02020603050405020304" pitchFamily="18" charset="0"/>
                  <a:cs typeface="Times New Roman" panose="02020603050405020304" pitchFamily="18" charset="0"/>
                </a:rPr>
                <a:t>Capture image (a)</a:t>
              </a:r>
            </a:p>
          </p:txBody>
        </p:sp>
        <p:sp>
          <p:nvSpPr>
            <p:cNvPr id="186" name="Process 5">
              <a:extLst>
                <a:ext uri="{FF2B5EF4-FFF2-40B4-BE49-F238E27FC236}">
                  <a16:creationId xmlns:a16="http://schemas.microsoft.com/office/drawing/2014/main" id="{CCF7F310-4434-42CC-8B77-7AFE8636E967}"/>
                </a:ext>
              </a:extLst>
            </p:cNvPr>
            <p:cNvSpPr/>
            <p:nvPr/>
          </p:nvSpPr>
          <p:spPr>
            <a:xfrm>
              <a:off x="11911189" y="2845428"/>
              <a:ext cx="4732574" cy="480149"/>
            </a:xfrm>
            <a:prstGeom prst="flowChartProcess">
              <a:avLst/>
            </a:prstGeom>
            <a:grpFill/>
          </p:spPr>
          <p:style>
            <a:lnRef idx="2">
              <a:schemeClr val="accent1">
                <a:shade val="50000"/>
              </a:schemeClr>
            </a:lnRef>
            <a:fillRef idx="1">
              <a:schemeClr val="accent1"/>
            </a:fillRef>
            <a:effectRef idx="0">
              <a:schemeClr val="accent1"/>
            </a:effectRef>
            <a:fontRef idx="minor">
              <a:schemeClr val="lt1"/>
            </a:fontRef>
          </p:style>
          <p:txBody>
            <a:bodyPr rIns="0" rtlCol="0" anchor="ctr" anchorCtr="0">
              <a:noAutofit/>
            </a:bodyPr>
            <a:lstStyle/>
            <a:p>
              <a:pPr marL="0" marR="0" algn="ctr">
                <a:spcBef>
                  <a:spcPts val="0"/>
                </a:spcBef>
                <a:spcAft>
                  <a:spcPts val="0"/>
                </a:spcAft>
              </a:pPr>
              <a:r>
                <a:rPr lang="en-US" sz="2400" kern="1200" dirty="0">
                  <a:solidFill>
                    <a:schemeClr val="tx1"/>
                  </a:solidFill>
                  <a:effectLst/>
                  <a:ea typeface="Times New Roman" panose="02020603050405020304" pitchFamily="18" charset="0"/>
                  <a:cs typeface="Times New Roman" panose="02020603050405020304" pitchFamily="18" charset="0"/>
                </a:rPr>
                <a:t>Identify black pixels(b)</a:t>
              </a:r>
            </a:p>
          </p:txBody>
        </p:sp>
        <p:sp>
          <p:nvSpPr>
            <p:cNvPr id="187" name="Process 6">
              <a:extLst>
                <a:ext uri="{FF2B5EF4-FFF2-40B4-BE49-F238E27FC236}">
                  <a16:creationId xmlns:a16="http://schemas.microsoft.com/office/drawing/2014/main" id="{6BD06F38-E711-422A-A3D4-7ED15EDA396C}"/>
                </a:ext>
              </a:extLst>
            </p:cNvPr>
            <p:cNvSpPr/>
            <p:nvPr/>
          </p:nvSpPr>
          <p:spPr>
            <a:xfrm>
              <a:off x="11911189" y="3752572"/>
              <a:ext cx="4732574" cy="480149"/>
            </a:xfrm>
            <a:prstGeom prst="flowChartProcess">
              <a:avLst/>
            </a:prstGeom>
            <a:grpFill/>
          </p:spPr>
          <p:style>
            <a:lnRef idx="2">
              <a:schemeClr val="accent1">
                <a:shade val="50000"/>
              </a:schemeClr>
            </a:lnRef>
            <a:fillRef idx="1">
              <a:schemeClr val="accent1"/>
            </a:fillRef>
            <a:effectRef idx="0">
              <a:schemeClr val="accent1"/>
            </a:effectRef>
            <a:fontRef idx="minor">
              <a:schemeClr val="lt1"/>
            </a:fontRef>
          </p:style>
          <p:txBody>
            <a:bodyPr rIns="0" rtlCol="0" anchor="ctr" anchorCtr="0">
              <a:noAutofit/>
            </a:bodyPr>
            <a:lstStyle/>
            <a:p>
              <a:pPr marL="0" marR="0" algn="ctr">
                <a:spcBef>
                  <a:spcPts val="0"/>
                </a:spcBef>
                <a:spcAft>
                  <a:spcPts val="0"/>
                </a:spcAft>
              </a:pPr>
              <a:r>
                <a:rPr lang="en-US" sz="2400" kern="1200" dirty="0">
                  <a:solidFill>
                    <a:schemeClr val="tx1"/>
                  </a:solidFill>
                  <a:effectLst/>
                  <a:ea typeface="Times New Roman" panose="02020603050405020304" pitchFamily="18" charset="0"/>
                  <a:cs typeface="Times New Roman" panose="02020603050405020304" pitchFamily="18" charset="0"/>
                </a:rPr>
                <a:t>Identify largest black region (c)</a:t>
              </a:r>
            </a:p>
          </p:txBody>
        </p:sp>
        <p:sp>
          <p:nvSpPr>
            <p:cNvPr id="188" name="Process 7">
              <a:extLst>
                <a:ext uri="{FF2B5EF4-FFF2-40B4-BE49-F238E27FC236}">
                  <a16:creationId xmlns:a16="http://schemas.microsoft.com/office/drawing/2014/main" id="{6EB78E30-3253-498F-A00C-5C41D596986D}"/>
                </a:ext>
              </a:extLst>
            </p:cNvPr>
            <p:cNvSpPr/>
            <p:nvPr/>
          </p:nvSpPr>
          <p:spPr>
            <a:xfrm>
              <a:off x="11911189" y="4659716"/>
              <a:ext cx="4732574" cy="480149"/>
            </a:xfrm>
            <a:prstGeom prst="flowChartProcess">
              <a:avLst/>
            </a:prstGeom>
            <a:grpFill/>
          </p:spPr>
          <p:style>
            <a:lnRef idx="2">
              <a:schemeClr val="accent1">
                <a:shade val="50000"/>
              </a:schemeClr>
            </a:lnRef>
            <a:fillRef idx="1">
              <a:schemeClr val="accent1"/>
            </a:fillRef>
            <a:effectRef idx="0">
              <a:schemeClr val="accent1"/>
            </a:effectRef>
            <a:fontRef idx="minor">
              <a:schemeClr val="lt1"/>
            </a:fontRef>
          </p:style>
          <p:txBody>
            <a:bodyPr rIns="0" rtlCol="0" anchor="ctr" anchorCtr="0">
              <a:noAutofit/>
            </a:bodyPr>
            <a:lstStyle/>
            <a:p>
              <a:pPr algn="ctr"/>
              <a:r>
                <a:rPr lang="en-US" sz="2400" dirty="0">
                  <a:solidFill>
                    <a:schemeClr val="tx1"/>
                  </a:solidFill>
                  <a:ea typeface="Times New Roman" panose="02020603050405020304" pitchFamily="18" charset="0"/>
                  <a:cs typeface="Times New Roman" panose="02020603050405020304" pitchFamily="18" charset="0"/>
                </a:rPr>
                <a:t>Draw rectangle around region (d)</a:t>
              </a:r>
            </a:p>
          </p:txBody>
        </p:sp>
        <p:sp>
          <p:nvSpPr>
            <p:cNvPr id="189" name="Process 8">
              <a:extLst>
                <a:ext uri="{FF2B5EF4-FFF2-40B4-BE49-F238E27FC236}">
                  <a16:creationId xmlns:a16="http://schemas.microsoft.com/office/drawing/2014/main" id="{46A5442D-BFFB-4BE5-9226-B6C28FAAD755}"/>
                </a:ext>
              </a:extLst>
            </p:cNvPr>
            <p:cNvSpPr/>
            <p:nvPr/>
          </p:nvSpPr>
          <p:spPr>
            <a:xfrm>
              <a:off x="11911189" y="5566861"/>
              <a:ext cx="4732574" cy="711245"/>
            </a:xfrm>
            <a:prstGeom prst="flowChartProcess">
              <a:avLst/>
            </a:prstGeom>
            <a:grpFill/>
          </p:spPr>
          <p:style>
            <a:lnRef idx="2">
              <a:schemeClr val="accent1">
                <a:shade val="50000"/>
              </a:schemeClr>
            </a:lnRef>
            <a:fillRef idx="1">
              <a:schemeClr val="accent1"/>
            </a:fillRef>
            <a:effectRef idx="0">
              <a:schemeClr val="accent1"/>
            </a:effectRef>
            <a:fontRef idx="minor">
              <a:schemeClr val="lt1"/>
            </a:fontRef>
          </p:style>
          <p:txBody>
            <a:bodyPr rIns="0" rtlCol="0" anchor="ctr" anchorCtr="0">
              <a:noAutofit/>
            </a:bodyPr>
            <a:lstStyle/>
            <a:p>
              <a:pPr marL="0" marR="0" algn="ctr">
                <a:spcBef>
                  <a:spcPts val="0"/>
                </a:spcBef>
                <a:spcAft>
                  <a:spcPts val="0"/>
                </a:spcAft>
              </a:pPr>
              <a:r>
                <a:rPr lang="en-US" sz="2400" kern="1200" dirty="0">
                  <a:solidFill>
                    <a:schemeClr val="tx1"/>
                  </a:solidFill>
                  <a:effectLst/>
                  <a:ea typeface="Times New Roman" panose="02020603050405020304" pitchFamily="18" charset="0"/>
                  <a:cs typeface="Times New Roman" panose="02020603050405020304" pitchFamily="18" charset="0"/>
                </a:rPr>
                <a:t>Compute distance to frame </a:t>
              </a:r>
              <a:r>
                <a:rPr lang="en-US" sz="2400" dirty="0">
                  <a:solidFill>
                    <a:schemeClr val="tx1"/>
                  </a:solidFill>
                  <a:ea typeface="Times New Roman" panose="02020603050405020304" pitchFamily="18" charset="0"/>
                  <a:cs typeface="Times New Roman" panose="02020603050405020304" pitchFamily="18" charset="0"/>
                </a:rPr>
                <a:t>center (error estimate) (e)</a:t>
              </a:r>
              <a:endParaRPr lang="en-US" sz="2400" kern="1200" dirty="0">
                <a:solidFill>
                  <a:schemeClr val="tx1"/>
                </a:solidFill>
                <a:effectLst/>
                <a:ea typeface="Times New Roman" panose="02020603050405020304" pitchFamily="18" charset="0"/>
                <a:cs typeface="Times New Roman" panose="02020603050405020304" pitchFamily="18" charset="0"/>
              </a:endParaRPr>
            </a:p>
          </p:txBody>
        </p:sp>
        <p:sp>
          <p:nvSpPr>
            <p:cNvPr id="190" name="Process 15">
              <a:extLst>
                <a:ext uri="{FF2B5EF4-FFF2-40B4-BE49-F238E27FC236}">
                  <a16:creationId xmlns:a16="http://schemas.microsoft.com/office/drawing/2014/main" id="{B903EC51-F04E-4745-95A9-AEDC381B5628}"/>
                </a:ext>
              </a:extLst>
            </p:cNvPr>
            <p:cNvSpPr/>
            <p:nvPr/>
          </p:nvSpPr>
          <p:spPr>
            <a:xfrm>
              <a:off x="11911189" y="7932346"/>
              <a:ext cx="4732574" cy="800249"/>
            </a:xfrm>
            <a:prstGeom prst="flowChartProcess">
              <a:avLst/>
            </a:prstGeom>
            <a:grpFill/>
          </p:spPr>
          <p:style>
            <a:lnRef idx="2">
              <a:schemeClr val="accent1">
                <a:shade val="50000"/>
              </a:schemeClr>
            </a:lnRef>
            <a:fillRef idx="1">
              <a:schemeClr val="accent1"/>
            </a:fillRef>
            <a:effectRef idx="0">
              <a:schemeClr val="accent1"/>
            </a:effectRef>
            <a:fontRef idx="minor">
              <a:schemeClr val="lt1"/>
            </a:fontRef>
          </p:style>
          <p:txBody>
            <a:bodyPr rIns="0" rtlCol="0" anchor="ctr" anchorCtr="0">
              <a:noAutofit/>
            </a:bodyPr>
            <a:lstStyle/>
            <a:p>
              <a:pPr marL="0" marR="0" algn="ctr">
                <a:spcBef>
                  <a:spcPts val="0"/>
                </a:spcBef>
                <a:spcAft>
                  <a:spcPts val="0"/>
                </a:spcAft>
              </a:pPr>
              <a:r>
                <a:rPr lang="en-US" sz="2400" kern="1200" dirty="0">
                  <a:solidFill>
                    <a:schemeClr val="tx1"/>
                  </a:solidFill>
                  <a:effectLst/>
                  <a:ea typeface="Times New Roman" panose="02020603050405020304" pitchFamily="18" charset="0"/>
                  <a:cs typeface="Times New Roman" panose="02020603050405020304" pitchFamily="18" charset="0"/>
                </a:rPr>
                <a:t>Compute correction from angle &amp; distance errors </a:t>
              </a:r>
            </a:p>
          </p:txBody>
        </p:sp>
        <p:sp>
          <p:nvSpPr>
            <p:cNvPr id="191" name="Process 16">
              <a:extLst>
                <a:ext uri="{FF2B5EF4-FFF2-40B4-BE49-F238E27FC236}">
                  <a16:creationId xmlns:a16="http://schemas.microsoft.com/office/drawing/2014/main" id="{EA07EF84-3D21-464B-9664-BB5E69E22622}"/>
                </a:ext>
              </a:extLst>
            </p:cNvPr>
            <p:cNvSpPr/>
            <p:nvPr/>
          </p:nvSpPr>
          <p:spPr>
            <a:xfrm>
              <a:off x="11911189" y="9159593"/>
              <a:ext cx="4732574" cy="480149"/>
            </a:xfrm>
            <a:prstGeom prst="flowChartProcess">
              <a:avLst/>
            </a:prstGeom>
            <a:grpFill/>
          </p:spPr>
          <p:style>
            <a:lnRef idx="2">
              <a:schemeClr val="accent1">
                <a:shade val="50000"/>
              </a:schemeClr>
            </a:lnRef>
            <a:fillRef idx="1">
              <a:schemeClr val="accent1"/>
            </a:fillRef>
            <a:effectRef idx="0">
              <a:schemeClr val="accent1"/>
            </a:effectRef>
            <a:fontRef idx="minor">
              <a:schemeClr val="lt1"/>
            </a:fontRef>
          </p:style>
          <p:txBody>
            <a:bodyPr rIns="0" rtlCol="0" anchor="ctr" anchorCtr="0">
              <a:noAutofit/>
            </a:bodyPr>
            <a:lstStyle/>
            <a:p>
              <a:pPr marL="0" marR="0" algn="ctr">
                <a:spcBef>
                  <a:spcPts val="0"/>
                </a:spcBef>
                <a:spcAft>
                  <a:spcPts val="0"/>
                </a:spcAft>
              </a:pPr>
              <a:r>
                <a:rPr lang="en-US" sz="2400" kern="1200">
                  <a:solidFill>
                    <a:schemeClr val="tx1"/>
                  </a:solidFill>
                  <a:effectLst/>
                  <a:ea typeface="Times New Roman" panose="02020603050405020304" pitchFamily="18" charset="0"/>
                  <a:cs typeface="Times New Roman" panose="02020603050405020304" pitchFamily="18" charset="0"/>
                </a:rPr>
                <a:t>Transmit correction to robot</a:t>
              </a:r>
            </a:p>
          </p:txBody>
        </p:sp>
        <p:cxnSp>
          <p:nvCxnSpPr>
            <p:cNvPr id="192" name="Straight Arrow Connector 191">
              <a:extLst>
                <a:ext uri="{FF2B5EF4-FFF2-40B4-BE49-F238E27FC236}">
                  <a16:creationId xmlns:a16="http://schemas.microsoft.com/office/drawing/2014/main" id="{35FE5301-CB73-4D93-B9C1-B82D8B64F5FB}"/>
                </a:ext>
              </a:extLst>
            </p:cNvPr>
            <p:cNvCxnSpPr>
              <a:cxnSpLocks/>
              <a:stCxn id="185" idx="2"/>
              <a:endCxn id="186" idx="0"/>
            </p:cNvCxnSpPr>
            <p:nvPr/>
          </p:nvCxnSpPr>
          <p:spPr>
            <a:xfrm>
              <a:off x="14277474" y="2418432"/>
              <a:ext cx="0" cy="426995"/>
            </a:xfrm>
            <a:prstGeom prst="straightConnector1">
              <a:avLst/>
            </a:prstGeom>
            <a:grpFill/>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66F74C1E-1DB8-4B4B-9D51-20D0F90E6D3C}"/>
                </a:ext>
              </a:extLst>
            </p:cNvPr>
            <p:cNvCxnSpPr>
              <a:cxnSpLocks/>
              <a:stCxn id="186" idx="2"/>
              <a:endCxn id="187" idx="0"/>
            </p:cNvCxnSpPr>
            <p:nvPr/>
          </p:nvCxnSpPr>
          <p:spPr>
            <a:xfrm>
              <a:off x="14277474" y="3325576"/>
              <a:ext cx="0" cy="426995"/>
            </a:xfrm>
            <a:prstGeom prst="straightConnector1">
              <a:avLst/>
            </a:prstGeom>
            <a:grpFill/>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DD97749D-1D5C-4395-BB2D-5C00643997FB}"/>
                </a:ext>
              </a:extLst>
            </p:cNvPr>
            <p:cNvCxnSpPr>
              <a:cxnSpLocks/>
              <a:stCxn id="187" idx="2"/>
              <a:endCxn id="188" idx="0"/>
            </p:cNvCxnSpPr>
            <p:nvPr/>
          </p:nvCxnSpPr>
          <p:spPr>
            <a:xfrm>
              <a:off x="14277474" y="4232720"/>
              <a:ext cx="0" cy="426995"/>
            </a:xfrm>
            <a:prstGeom prst="straightConnector1">
              <a:avLst/>
            </a:prstGeom>
            <a:grpFill/>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2CA47E13-A4D9-47E6-9DDA-88EEFA9B7756}"/>
                </a:ext>
              </a:extLst>
            </p:cNvPr>
            <p:cNvCxnSpPr>
              <a:cxnSpLocks/>
              <a:stCxn id="188" idx="2"/>
              <a:endCxn id="189" idx="0"/>
            </p:cNvCxnSpPr>
            <p:nvPr/>
          </p:nvCxnSpPr>
          <p:spPr>
            <a:xfrm>
              <a:off x="14277474" y="5139864"/>
              <a:ext cx="0" cy="426995"/>
            </a:xfrm>
            <a:prstGeom prst="straightConnector1">
              <a:avLst/>
            </a:prstGeom>
            <a:grpFill/>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625F5FA1-33BD-453E-83A6-3E8FC8A9D46B}"/>
                </a:ext>
              </a:extLst>
            </p:cNvPr>
            <p:cNvCxnSpPr>
              <a:cxnSpLocks/>
              <a:stCxn id="189" idx="2"/>
              <a:endCxn id="204" idx="0"/>
            </p:cNvCxnSpPr>
            <p:nvPr/>
          </p:nvCxnSpPr>
          <p:spPr>
            <a:xfrm>
              <a:off x="14277474" y="6278104"/>
              <a:ext cx="0" cy="426995"/>
            </a:xfrm>
            <a:prstGeom prst="straightConnector1">
              <a:avLst/>
            </a:prstGeom>
            <a:grpFill/>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11F91E3E-C661-41C8-AE12-F9C3BB5C28C7}"/>
                </a:ext>
              </a:extLst>
            </p:cNvPr>
            <p:cNvCxnSpPr>
              <a:cxnSpLocks/>
              <a:stCxn id="190" idx="2"/>
              <a:endCxn id="191" idx="0"/>
            </p:cNvCxnSpPr>
            <p:nvPr/>
          </p:nvCxnSpPr>
          <p:spPr>
            <a:xfrm>
              <a:off x="14277474" y="8732595"/>
              <a:ext cx="0" cy="426999"/>
            </a:xfrm>
            <a:prstGeom prst="straightConnector1">
              <a:avLst/>
            </a:prstGeom>
            <a:grpFill/>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4" name="Process 51">
              <a:extLst>
                <a:ext uri="{FF2B5EF4-FFF2-40B4-BE49-F238E27FC236}">
                  <a16:creationId xmlns:a16="http://schemas.microsoft.com/office/drawing/2014/main" id="{4F55CBD0-CFD1-4E58-A2A0-AB37E64CF7F1}"/>
                </a:ext>
              </a:extLst>
            </p:cNvPr>
            <p:cNvSpPr/>
            <p:nvPr/>
          </p:nvSpPr>
          <p:spPr>
            <a:xfrm>
              <a:off x="11911189" y="6705101"/>
              <a:ext cx="4732574" cy="800249"/>
            </a:xfrm>
            <a:prstGeom prst="flowChartProcess">
              <a:avLst/>
            </a:prstGeom>
            <a:grpFill/>
          </p:spPr>
          <p:style>
            <a:lnRef idx="2">
              <a:schemeClr val="accent1">
                <a:shade val="50000"/>
              </a:schemeClr>
            </a:lnRef>
            <a:fillRef idx="1">
              <a:schemeClr val="accent1"/>
            </a:fillRef>
            <a:effectRef idx="0">
              <a:schemeClr val="accent1"/>
            </a:effectRef>
            <a:fontRef idx="minor">
              <a:schemeClr val="lt1"/>
            </a:fontRef>
          </p:style>
          <p:txBody>
            <a:bodyPr rIns="0" rtlCol="0" anchor="ctr" anchorCtr="0">
              <a:noAutofit/>
            </a:bodyPr>
            <a:lstStyle/>
            <a:p>
              <a:pPr marL="0" marR="0" algn="ctr">
                <a:spcBef>
                  <a:spcPts val="0"/>
                </a:spcBef>
                <a:spcAft>
                  <a:spcPts val="0"/>
                </a:spcAft>
              </a:pPr>
              <a:r>
                <a:rPr lang="en-US" sz="2400" kern="1200" dirty="0">
                  <a:solidFill>
                    <a:schemeClr val="tx1"/>
                  </a:solidFill>
                  <a:effectLst/>
                  <a:ea typeface="Times New Roman" panose="02020603050405020304" pitchFamily="18" charset="0"/>
                  <a:cs typeface="Times New Roman" panose="02020603050405020304" pitchFamily="18" charset="0"/>
                </a:rPr>
                <a:t>Compute change and integral of error estimate </a:t>
              </a:r>
            </a:p>
          </p:txBody>
        </p:sp>
        <p:cxnSp>
          <p:nvCxnSpPr>
            <p:cNvPr id="205" name="Straight Arrow Connector 204">
              <a:extLst>
                <a:ext uri="{FF2B5EF4-FFF2-40B4-BE49-F238E27FC236}">
                  <a16:creationId xmlns:a16="http://schemas.microsoft.com/office/drawing/2014/main" id="{2430EE89-1DD2-4700-89D4-8CE553940C64}"/>
                </a:ext>
              </a:extLst>
            </p:cNvPr>
            <p:cNvCxnSpPr>
              <a:cxnSpLocks/>
              <a:stCxn id="204" idx="2"/>
              <a:endCxn id="190" idx="0"/>
            </p:cNvCxnSpPr>
            <p:nvPr/>
          </p:nvCxnSpPr>
          <p:spPr>
            <a:xfrm>
              <a:off x="14277476" y="7505350"/>
              <a:ext cx="0" cy="426995"/>
            </a:xfrm>
            <a:prstGeom prst="straightConnector1">
              <a:avLst/>
            </a:prstGeom>
            <a:grpFill/>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465FAD0D-B01C-499A-AA5F-E2E406058F89}"/>
              </a:ext>
            </a:extLst>
          </p:cNvPr>
          <p:cNvGrpSpPr/>
          <p:nvPr/>
        </p:nvGrpSpPr>
        <p:grpSpPr>
          <a:xfrm>
            <a:off x="16141602" y="2731562"/>
            <a:ext cx="2217409" cy="7912033"/>
            <a:chOff x="16918795" y="1771442"/>
            <a:chExt cx="2217409" cy="7912033"/>
          </a:xfrm>
        </p:grpSpPr>
        <p:sp>
          <p:nvSpPr>
            <p:cNvPr id="199" name="TextBox 39">
              <a:extLst>
                <a:ext uri="{FF2B5EF4-FFF2-40B4-BE49-F238E27FC236}">
                  <a16:creationId xmlns:a16="http://schemas.microsoft.com/office/drawing/2014/main" id="{BFEECE68-1D5A-4C15-9E57-7A624983AB17}"/>
                </a:ext>
              </a:extLst>
            </p:cNvPr>
            <p:cNvSpPr txBox="1"/>
            <p:nvPr/>
          </p:nvSpPr>
          <p:spPr>
            <a:xfrm>
              <a:off x="16918795" y="2242730"/>
              <a:ext cx="518092" cy="461665"/>
            </a:xfrm>
            <a:prstGeom prst="rect">
              <a:avLst/>
            </a:prstGeom>
            <a:noFill/>
          </p:spPr>
          <p:txBody>
            <a:bodyPr wrap="none" rtlCol="0">
              <a:spAutoFit/>
            </a:bodyPr>
            <a:lstStyle/>
            <a:p>
              <a:pPr marL="0" marR="0"/>
              <a:r>
                <a:rPr lang="en-US" sz="2400" dirty="0">
                  <a:effectLst/>
                  <a:ea typeface="Times New Roman" panose="02020603050405020304" pitchFamily="18" charset="0"/>
                </a:rPr>
                <a:t>(a)</a:t>
              </a:r>
            </a:p>
          </p:txBody>
        </p:sp>
        <p:sp>
          <p:nvSpPr>
            <p:cNvPr id="200" name="TextBox 40">
              <a:extLst>
                <a:ext uri="{FF2B5EF4-FFF2-40B4-BE49-F238E27FC236}">
                  <a16:creationId xmlns:a16="http://schemas.microsoft.com/office/drawing/2014/main" id="{DFE2F8D4-D01D-464E-B6BF-6AE535756B05}"/>
                </a:ext>
              </a:extLst>
            </p:cNvPr>
            <p:cNvSpPr txBox="1"/>
            <p:nvPr/>
          </p:nvSpPr>
          <p:spPr>
            <a:xfrm>
              <a:off x="16918795" y="3609553"/>
              <a:ext cx="532518" cy="461665"/>
            </a:xfrm>
            <a:prstGeom prst="rect">
              <a:avLst/>
            </a:prstGeom>
            <a:noFill/>
          </p:spPr>
          <p:txBody>
            <a:bodyPr wrap="none" rtlCol="0">
              <a:spAutoFit/>
            </a:bodyPr>
            <a:lstStyle/>
            <a:p>
              <a:pPr marL="0" marR="0"/>
              <a:r>
                <a:rPr lang="en-US" sz="2400" dirty="0">
                  <a:effectLst/>
                  <a:ea typeface="Times New Roman" panose="02020603050405020304" pitchFamily="18" charset="0"/>
                </a:rPr>
                <a:t>(b)</a:t>
              </a:r>
            </a:p>
          </p:txBody>
        </p:sp>
        <p:sp>
          <p:nvSpPr>
            <p:cNvPr id="201" name="TextBox 41">
              <a:extLst>
                <a:ext uri="{FF2B5EF4-FFF2-40B4-BE49-F238E27FC236}">
                  <a16:creationId xmlns:a16="http://schemas.microsoft.com/office/drawing/2014/main" id="{41176B49-1521-4B6D-9A99-9BFE8958571D}"/>
                </a:ext>
              </a:extLst>
            </p:cNvPr>
            <p:cNvSpPr txBox="1"/>
            <p:nvPr/>
          </p:nvSpPr>
          <p:spPr>
            <a:xfrm>
              <a:off x="16918795" y="4976376"/>
              <a:ext cx="500458" cy="461665"/>
            </a:xfrm>
            <a:prstGeom prst="rect">
              <a:avLst/>
            </a:prstGeom>
            <a:noFill/>
          </p:spPr>
          <p:txBody>
            <a:bodyPr wrap="none" rtlCol="0">
              <a:spAutoFit/>
            </a:bodyPr>
            <a:lstStyle/>
            <a:p>
              <a:pPr marL="0" marR="0"/>
              <a:r>
                <a:rPr lang="en-US" sz="2400" dirty="0">
                  <a:effectLst/>
                  <a:ea typeface="Times New Roman" panose="02020603050405020304" pitchFamily="18" charset="0"/>
                </a:rPr>
                <a:t>(c)</a:t>
              </a:r>
            </a:p>
          </p:txBody>
        </p:sp>
        <p:sp>
          <p:nvSpPr>
            <p:cNvPr id="202" name="TextBox 42">
              <a:extLst>
                <a:ext uri="{FF2B5EF4-FFF2-40B4-BE49-F238E27FC236}">
                  <a16:creationId xmlns:a16="http://schemas.microsoft.com/office/drawing/2014/main" id="{AAA34A56-6402-49C8-84CA-55D1C1EA176D}"/>
                </a:ext>
              </a:extLst>
            </p:cNvPr>
            <p:cNvSpPr txBox="1"/>
            <p:nvPr/>
          </p:nvSpPr>
          <p:spPr>
            <a:xfrm>
              <a:off x="16918795" y="6853461"/>
              <a:ext cx="532518" cy="461665"/>
            </a:xfrm>
            <a:prstGeom prst="rect">
              <a:avLst/>
            </a:prstGeom>
            <a:noFill/>
          </p:spPr>
          <p:txBody>
            <a:bodyPr wrap="none" rtlCol="0">
              <a:spAutoFit/>
            </a:bodyPr>
            <a:lstStyle/>
            <a:p>
              <a:pPr marL="0" marR="0"/>
              <a:r>
                <a:rPr lang="en-US" sz="2400" dirty="0">
                  <a:effectLst/>
                  <a:ea typeface="Times New Roman" panose="02020603050405020304" pitchFamily="18" charset="0"/>
                </a:rPr>
                <a:t>(d)</a:t>
              </a:r>
            </a:p>
          </p:txBody>
        </p:sp>
        <p:sp>
          <p:nvSpPr>
            <p:cNvPr id="203" name="TextBox 43">
              <a:extLst>
                <a:ext uri="{FF2B5EF4-FFF2-40B4-BE49-F238E27FC236}">
                  <a16:creationId xmlns:a16="http://schemas.microsoft.com/office/drawing/2014/main" id="{1B0128FA-85B9-4B58-AB4C-A576AC1A346D}"/>
                </a:ext>
              </a:extLst>
            </p:cNvPr>
            <p:cNvSpPr txBox="1"/>
            <p:nvPr/>
          </p:nvSpPr>
          <p:spPr>
            <a:xfrm>
              <a:off x="16918795" y="8730547"/>
              <a:ext cx="524503" cy="461665"/>
            </a:xfrm>
            <a:prstGeom prst="rect">
              <a:avLst/>
            </a:prstGeom>
            <a:noFill/>
          </p:spPr>
          <p:txBody>
            <a:bodyPr wrap="none" rtlCol="0">
              <a:spAutoFit/>
            </a:bodyPr>
            <a:lstStyle/>
            <a:p>
              <a:pPr marL="0" marR="0"/>
              <a:r>
                <a:rPr lang="en-US" sz="2400" dirty="0">
                  <a:effectLst/>
                  <a:ea typeface="Times New Roman" panose="02020603050405020304" pitchFamily="18" charset="0"/>
                </a:rPr>
                <a:t>(e)</a:t>
              </a:r>
            </a:p>
          </p:txBody>
        </p:sp>
        <p:pic>
          <p:nvPicPr>
            <p:cNvPr id="206" name="Picture 205" descr="A screen shot of a computer&#10;&#10;Description automatically generated">
              <a:extLst>
                <a:ext uri="{FF2B5EF4-FFF2-40B4-BE49-F238E27FC236}">
                  <a16:creationId xmlns:a16="http://schemas.microsoft.com/office/drawing/2014/main" id="{91A52AE9-1067-46DC-ADE6-D0EC47EEEF82}"/>
                </a:ext>
              </a:extLst>
            </p:cNvPr>
            <p:cNvPicPr>
              <a:picLocks noChangeAspect="1"/>
            </p:cNvPicPr>
            <p:nvPr/>
          </p:nvPicPr>
          <p:blipFill rotWithShape="1">
            <a:blip r:embed="rId21"/>
            <a:srcRect l="48494" t="37028" r="38880" b="45209"/>
            <a:stretch/>
          </p:blipFill>
          <p:spPr>
            <a:xfrm>
              <a:off x="17474960" y="1771442"/>
              <a:ext cx="1600537" cy="1407368"/>
            </a:xfrm>
            <a:prstGeom prst="rect">
              <a:avLst/>
            </a:prstGeom>
          </p:spPr>
        </p:pic>
        <p:pic>
          <p:nvPicPr>
            <p:cNvPr id="207" name="Picture 206" descr="A screen shot of a computer&#10;&#10;Description automatically generated">
              <a:extLst>
                <a:ext uri="{FF2B5EF4-FFF2-40B4-BE49-F238E27FC236}">
                  <a16:creationId xmlns:a16="http://schemas.microsoft.com/office/drawing/2014/main" id="{31ABCD37-788B-4633-BD0F-64F24BC8FA17}"/>
                </a:ext>
              </a:extLst>
            </p:cNvPr>
            <p:cNvPicPr>
              <a:picLocks noChangeAspect="1"/>
            </p:cNvPicPr>
            <p:nvPr/>
          </p:nvPicPr>
          <p:blipFill rotWithShape="1">
            <a:blip r:embed="rId21"/>
            <a:srcRect l="52562" t="23110" r="34789" b="71785"/>
            <a:stretch/>
          </p:blipFill>
          <p:spPr>
            <a:xfrm>
              <a:off x="17535667" y="3648530"/>
              <a:ext cx="1600537" cy="403687"/>
            </a:xfrm>
            <a:prstGeom prst="rect">
              <a:avLst/>
            </a:prstGeom>
          </p:spPr>
        </p:pic>
        <p:pic>
          <p:nvPicPr>
            <p:cNvPr id="208" name="Picture 207" descr="A screen shot of a computer&#10;&#10;Description automatically generated">
              <a:extLst>
                <a:ext uri="{FF2B5EF4-FFF2-40B4-BE49-F238E27FC236}">
                  <a16:creationId xmlns:a16="http://schemas.microsoft.com/office/drawing/2014/main" id="{D19F2712-6F56-4C8A-A99C-8BD6641B96D1}"/>
                </a:ext>
              </a:extLst>
            </p:cNvPr>
            <p:cNvPicPr>
              <a:picLocks noChangeAspect="1"/>
            </p:cNvPicPr>
            <p:nvPr/>
          </p:nvPicPr>
          <p:blipFill rotWithShape="1">
            <a:blip r:embed="rId21"/>
            <a:srcRect l="61446" t="42252" r="25928" b="39985"/>
            <a:stretch/>
          </p:blipFill>
          <p:spPr>
            <a:xfrm>
              <a:off x="17463844" y="4521937"/>
              <a:ext cx="1600537" cy="1407366"/>
            </a:xfrm>
            <a:prstGeom prst="rect">
              <a:avLst/>
            </a:prstGeom>
          </p:spPr>
        </p:pic>
        <p:pic>
          <p:nvPicPr>
            <p:cNvPr id="209" name="Picture 208" descr="A screen shot of a computer&#10;&#10;Description automatically generated">
              <a:extLst>
                <a:ext uri="{FF2B5EF4-FFF2-40B4-BE49-F238E27FC236}">
                  <a16:creationId xmlns:a16="http://schemas.microsoft.com/office/drawing/2014/main" id="{E10B8640-651E-4EBA-8166-737AFB1397EC}"/>
                </a:ext>
              </a:extLst>
            </p:cNvPr>
            <p:cNvPicPr>
              <a:picLocks noChangeAspect="1"/>
            </p:cNvPicPr>
            <p:nvPr/>
          </p:nvPicPr>
          <p:blipFill rotWithShape="1">
            <a:blip r:embed="rId21"/>
            <a:srcRect l="65800" t="19265" r="21574" b="62972"/>
            <a:stretch/>
          </p:blipFill>
          <p:spPr>
            <a:xfrm>
              <a:off x="17463844" y="6399021"/>
              <a:ext cx="1600537" cy="1407366"/>
            </a:xfrm>
            <a:prstGeom prst="rect">
              <a:avLst/>
            </a:prstGeom>
          </p:spPr>
        </p:pic>
        <p:pic>
          <p:nvPicPr>
            <p:cNvPr id="210" name="Picture 209" descr="A screen shot of a computer&#10;&#10;Description automatically generated">
              <a:extLst>
                <a:ext uri="{FF2B5EF4-FFF2-40B4-BE49-F238E27FC236}">
                  <a16:creationId xmlns:a16="http://schemas.microsoft.com/office/drawing/2014/main" id="{DCD5923F-FAB2-4417-BD54-954FF21005AB}"/>
                </a:ext>
              </a:extLst>
            </p:cNvPr>
            <p:cNvPicPr>
              <a:picLocks noChangeAspect="1"/>
            </p:cNvPicPr>
            <p:nvPr/>
          </p:nvPicPr>
          <p:blipFill rotWithShape="1">
            <a:blip r:embed="rId21"/>
            <a:srcRect l="77011" t="38334" r="10363" b="43903"/>
            <a:stretch/>
          </p:blipFill>
          <p:spPr>
            <a:xfrm>
              <a:off x="17463846" y="8276107"/>
              <a:ext cx="1600537" cy="1407368"/>
            </a:xfrm>
            <a:prstGeom prst="rect">
              <a:avLst/>
            </a:prstGeom>
          </p:spPr>
        </p:pic>
      </p:grpSp>
      <p:grpSp>
        <p:nvGrpSpPr>
          <p:cNvPr id="23" name="Group 22">
            <a:extLst>
              <a:ext uri="{FF2B5EF4-FFF2-40B4-BE49-F238E27FC236}">
                <a16:creationId xmlns:a16="http://schemas.microsoft.com/office/drawing/2014/main" id="{1F370C49-F5D9-459F-A53D-440E31CD6E7A}"/>
              </a:ext>
            </a:extLst>
          </p:cNvPr>
          <p:cNvGrpSpPr/>
          <p:nvPr/>
        </p:nvGrpSpPr>
        <p:grpSpPr>
          <a:xfrm>
            <a:off x="19818234" y="2898404"/>
            <a:ext cx="4297680" cy="13323050"/>
            <a:chOff x="12224899" y="12607777"/>
            <a:chExt cx="4297680" cy="13323050"/>
          </a:xfrm>
          <a:solidFill>
            <a:srgbClr val="C4EFFF"/>
          </a:solidFill>
        </p:grpSpPr>
        <p:sp>
          <p:nvSpPr>
            <p:cNvPr id="212" name="Process 4">
              <a:extLst>
                <a:ext uri="{FF2B5EF4-FFF2-40B4-BE49-F238E27FC236}">
                  <a16:creationId xmlns:a16="http://schemas.microsoft.com/office/drawing/2014/main" id="{847F8680-ACB7-4F0E-8555-5DD6BBB7FA10}"/>
                </a:ext>
              </a:extLst>
            </p:cNvPr>
            <p:cNvSpPr/>
            <p:nvPr/>
          </p:nvSpPr>
          <p:spPr>
            <a:xfrm>
              <a:off x="12224900" y="12607777"/>
              <a:ext cx="4297679" cy="512124"/>
            </a:xfrm>
            <a:prstGeom prst="flowChartProcess">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noAutofit/>
            </a:bodyPr>
            <a:lstStyle/>
            <a:p>
              <a:pPr marL="0" marR="0" algn="ctr">
                <a:spcBef>
                  <a:spcPts val="0"/>
                </a:spcBef>
                <a:spcAft>
                  <a:spcPts val="0"/>
                </a:spcAft>
              </a:pPr>
              <a:r>
                <a:rPr lang="en-US" sz="2400" kern="1200" dirty="0">
                  <a:solidFill>
                    <a:schemeClr val="tx1"/>
                  </a:solidFill>
                  <a:effectLst/>
                  <a:ea typeface="Times New Roman" panose="02020603050405020304" pitchFamily="18" charset="0"/>
                  <a:cs typeface="Times New Roman" panose="02020603050405020304" pitchFamily="18" charset="0"/>
                </a:rPr>
                <a:t>Capture image (a)</a:t>
              </a:r>
            </a:p>
          </p:txBody>
        </p:sp>
        <p:sp>
          <p:nvSpPr>
            <p:cNvPr id="213" name="Process 5">
              <a:extLst>
                <a:ext uri="{FF2B5EF4-FFF2-40B4-BE49-F238E27FC236}">
                  <a16:creationId xmlns:a16="http://schemas.microsoft.com/office/drawing/2014/main" id="{DC6FD85A-B07E-4877-AEAE-5C9BE88F9505}"/>
                </a:ext>
              </a:extLst>
            </p:cNvPr>
            <p:cNvSpPr/>
            <p:nvPr/>
          </p:nvSpPr>
          <p:spPr>
            <a:xfrm>
              <a:off x="12224900" y="13589012"/>
              <a:ext cx="4297679" cy="512124"/>
            </a:xfrm>
            <a:prstGeom prst="flowChartProcess">
              <a:avLst/>
            </a:prstGeom>
            <a:grpFill/>
          </p:spPr>
          <p:style>
            <a:lnRef idx="2">
              <a:schemeClr val="accent1">
                <a:shade val="50000"/>
              </a:schemeClr>
            </a:lnRef>
            <a:fillRef idx="1">
              <a:schemeClr val="accent1"/>
            </a:fillRef>
            <a:effectRef idx="0">
              <a:schemeClr val="accent1"/>
            </a:effectRef>
            <a:fontRef idx="minor">
              <a:schemeClr val="lt1"/>
            </a:fontRef>
          </p:style>
          <p:txBody>
            <a:bodyPr rIns="0" rtlCol="0" anchor="ctr" anchorCtr="0">
              <a:noAutofit/>
            </a:bodyPr>
            <a:lstStyle/>
            <a:p>
              <a:pPr marL="0" marR="0" algn="ctr">
                <a:spcBef>
                  <a:spcPts val="0"/>
                </a:spcBef>
                <a:spcAft>
                  <a:spcPts val="0"/>
                </a:spcAft>
              </a:pPr>
              <a:r>
                <a:rPr lang="en-US" sz="2400" kern="1200" dirty="0">
                  <a:solidFill>
                    <a:schemeClr val="tx1"/>
                  </a:solidFill>
                  <a:effectLst/>
                  <a:ea typeface="Times New Roman" panose="02020603050405020304" pitchFamily="18" charset="0"/>
                  <a:cs typeface="Times New Roman" panose="02020603050405020304" pitchFamily="18" charset="0"/>
                </a:rPr>
                <a:t>Identify green/orange pixels (b)</a:t>
              </a:r>
            </a:p>
          </p:txBody>
        </p:sp>
        <p:sp>
          <p:nvSpPr>
            <p:cNvPr id="214" name="Process 6">
              <a:extLst>
                <a:ext uri="{FF2B5EF4-FFF2-40B4-BE49-F238E27FC236}">
                  <a16:creationId xmlns:a16="http://schemas.microsoft.com/office/drawing/2014/main" id="{FA21E47F-4631-4E2B-BA56-B7C2482A3B4C}"/>
                </a:ext>
              </a:extLst>
            </p:cNvPr>
            <p:cNvSpPr/>
            <p:nvPr/>
          </p:nvSpPr>
          <p:spPr>
            <a:xfrm>
              <a:off x="12224900" y="14570247"/>
              <a:ext cx="4297679" cy="512124"/>
            </a:xfrm>
            <a:prstGeom prst="flowChartProcess">
              <a:avLst/>
            </a:prstGeom>
            <a:grpFill/>
          </p:spPr>
          <p:style>
            <a:lnRef idx="2">
              <a:schemeClr val="accent1">
                <a:shade val="50000"/>
              </a:schemeClr>
            </a:lnRef>
            <a:fillRef idx="1">
              <a:schemeClr val="accent1"/>
            </a:fillRef>
            <a:effectRef idx="0">
              <a:schemeClr val="accent1"/>
            </a:effectRef>
            <a:fontRef idx="minor">
              <a:schemeClr val="lt1"/>
            </a:fontRef>
          </p:style>
          <p:txBody>
            <a:bodyPr rIns="0" rtlCol="0" anchor="ctr" anchorCtr="0">
              <a:noAutofit/>
            </a:bodyPr>
            <a:lstStyle/>
            <a:p>
              <a:pPr marL="0" marR="0" algn="ctr">
                <a:spcBef>
                  <a:spcPts val="0"/>
                </a:spcBef>
                <a:spcAft>
                  <a:spcPts val="0"/>
                </a:spcAft>
              </a:pPr>
              <a:r>
                <a:rPr lang="en-US" sz="2400" kern="1200" dirty="0">
                  <a:solidFill>
                    <a:schemeClr val="tx1"/>
                  </a:solidFill>
                  <a:effectLst/>
                  <a:ea typeface="Times New Roman" panose="02020603050405020304" pitchFamily="18" charset="0"/>
                  <a:cs typeface="Times New Roman" panose="02020603050405020304" pitchFamily="18" charset="0"/>
                </a:rPr>
                <a:t>Identify </a:t>
              </a:r>
              <a:r>
                <a:rPr lang="en-US" sz="2400" dirty="0">
                  <a:solidFill>
                    <a:schemeClr val="tx1"/>
                  </a:solidFill>
                  <a:ea typeface="Times New Roman" panose="02020603050405020304" pitchFamily="18" charset="0"/>
                  <a:cs typeface="Times New Roman" panose="02020603050405020304" pitchFamily="18" charset="0"/>
                </a:rPr>
                <a:t>largest</a:t>
              </a:r>
              <a:r>
                <a:rPr lang="en-US" sz="2400" kern="1200" dirty="0">
                  <a:solidFill>
                    <a:schemeClr val="tx1"/>
                  </a:solidFill>
                  <a:effectLst/>
                  <a:ea typeface="Times New Roman" panose="02020603050405020304" pitchFamily="18" charset="0"/>
                  <a:cs typeface="Times New Roman" panose="02020603050405020304" pitchFamily="18" charset="0"/>
                </a:rPr>
                <a:t> </a:t>
              </a:r>
              <a:r>
                <a:rPr lang="en-US" sz="2400" dirty="0">
                  <a:solidFill>
                    <a:schemeClr val="tx1"/>
                  </a:solidFill>
                  <a:ea typeface="Times New Roman" panose="02020603050405020304" pitchFamily="18" charset="0"/>
                  <a:cs typeface="Times New Roman" panose="02020603050405020304" pitchFamily="18" charset="0"/>
                </a:rPr>
                <a:t>colored</a:t>
              </a:r>
              <a:r>
                <a:rPr lang="en-US" sz="2400" kern="1200" dirty="0">
                  <a:solidFill>
                    <a:schemeClr val="tx1"/>
                  </a:solidFill>
                  <a:effectLst/>
                  <a:ea typeface="Times New Roman" panose="02020603050405020304" pitchFamily="18" charset="0"/>
                  <a:cs typeface="Times New Roman" panose="02020603050405020304" pitchFamily="18" charset="0"/>
                </a:rPr>
                <a:t> regions (c)</a:t>
              </a:r>
            </a:p>
          </p:txBody>
        </p:sp>
        <p:sp>
          <p:nvSpPr>
            <p:cNvPr id="215" name="Process 7">
              <a:extLst>
                <a:ext uri="{FF2B5EF4-FFF2-40B4-BE49-F238E27FC236}">
                  <a16:creationId xmlns:a16="http://schemas.microsoft.com/office/drawing/2014/main" id="{500CC266-5C12-4197-8603-77AA9117F099}"/>
                </a:ext>
              </a:extLst>
            </p:cNvPr>
            <p:cNvSpPr/>
            <p:nvPr/>
          </p:nvSpPr>
          <p:spPr>
            <a:xfrm>
              <a:off x="12224899" y="15551481"/>
              <a:ext cx="4297679" cy="512124"/>
            </a:xfrm>
            <a:prstGeom prst="flowChartProcess">
              <a:avLst/>
            </a:prstGeom>
            <a:grpFill/>
          </p:spPr>
          <p:style>
            <a:lnRef idx="2">
              <a:schemeClr val="accent1">
                <a:shade val="50000"/>
              </a:schemeClr>
            </a:lnRef>
            <a:fillRef idx="1">
              <a:schemeClr val="accent1"/>
            </a:fillRef>
            <a:effectRef idx="0">
              <a:schemeClr val="accent1"/>
            </a:effectRef>
            <a:fontRef idx="minor">
              <a:schemeClr val="lt1"/>
            </a:fontRef>
          </p:style>
          <p:txBody>
            <a:bodyPr rIns="0" rtlCol="0" anchor="ctr" anchorCtr="0">
              <a:noAutofit/>
            </a:bodyPr>
            <a:lstStyle/>
            <a:p>
              <a:pPr marL="0" marR="0" algn="ctr">
                <a:spcBef>
                  <a:spcPts val="0"/>
                </a:spcBef>
                <a:spcAft>
                  <a:spcPts val="0"/>
                </a:spcAft>
              </a:pPr>
              <a:r>
                <a:rPr lang="en-US" sz="2400" kern="1200" dirty="0">
                  <a:solidFill>
                    <a:schemeClr val="tx1"/>
                  </a:solidFill>
                  <a:effectLst/>
                  <a:ea typeface="Times New Roman" panose="02020603050405020304" pitchFamily="18" charset="0"/>
                  <a:cs typeface="Times New Roman" panose="02020603050405020304" pitchFamily="18" charset="0"/>
                </a:rPr>
                <a:t>Draw line between regions (d)</a:t>
              </a:r>
            </a:p>
          </p:txBody>
        </p:sp>
        <p:sp>
          <p:nvSpPr>
            <p:cNvPr id="216" name="Process 8">
              <a:extLst>
                <a:ext uri="{FF2B5EF4-FFF2-40B4-BE49-F238E27FC236}">
                  <a16:creationId xmlns:a16="http://schemas.microsoft.com/office/drawing/2014/main" id="{DCDBF792-586B-4620-897D-676B8115A7EC}"/>
                </a:ext>
              </a:extLst>
            </p:cNvPr>
            <p:cNvSpPr/>
            <p:nvPr/>
          </p:nvSpPr>
          <p:spPr>
            <a:xfrm>
              <a:off x="12224900" y="16532716"/>
              <a:ext cx="4297679" cy="512124"/>
            </a:xfrm>
            <a:prstGeom prst="flowChartProcess">
              <a:avLst/>
            </a:prstGeom>
            <a:grpFill/>
          </p:spPr>
          <p:style>
            <a:lnRef idx="2">
              <a:schemeClr val="accent1">
                <a:shade val="50000"/>
              </a:schemeClr>
            </a:lnRef>
            <a:fillRef idx="1">
              <a:schemeClr val="accent1"/>
            </a:fillRef>
            <a:effectRef idx="0">
              <a:schemeClr val="accent1"/>
            </a:effectRef>
            <a:fontRef idx="minor">
              <a:schemeClr val="lt1"/>
            </a:fontRef>
          </p:style>
          <p:txBody>
            <a:bodyPr rIns="0" rtlCol="0" anchor="ctr" anchorCtr="0">
              <a:noAutofit/>
            </a:bodyPr>
            <a:lstStyle/>
            <a:p>
              <a:pPr marL="0" marR="0" algn="ctr">
                <a:spcBef>
                  <a:spcPts val="0"/>
                </a:spcBef>
                <a:spcAft>
                  <a:spcPts val="0"/>
                </a:spcAft>
              </a:pPr>
              <a:r>
                <a:rPr lang="en-US" sz="2400" kern="1200">
                  <a:solidFill>
                    <a:schemeClr val="tx1"/>
                  </a:solidFill>
                  <a:effectLst/>
                  <a:ea typeface="Times New Roman" panose="02020603050405020304" pitchFamily="18" charset="0"/>
                  <a:cs typeface="Times New Roman" panose="02020603050405020304" pitchFamily="18" charset="0"/>
                </a:rPr>
                <a:t>Compute angle of drawn line</a:t>
              </a:r>
            </a:p>
          </p:txBody>
        </p:sp>
        <p:sp>
          <p:nvSpPr>
            <p:cNvPr id="217" name="Process 9">
              <a:extLst>
                <a:ext uri="{FF2B5EF4-FFF2-40B4-BE49-F238E27FC236}">
                  <a16:creationId xmlns:a16="http://schemas.microsoft.com/office/drawing/2014/main" id="{A559F237-E1C9-44AE-BFFD-23BEF36A8B16}"/>
                </a:ext>
              </a:extLst>
            </p:cNvPr>
            <p:cNvSpPr/>
            <p:nvPr/>
          </p:nvSpPr>
          <p:spPr>
            <a:xfrm>
              <a:off x="12224900" y="17513949"/>
              <a:ext cx="4297679" cy="512124"/>
            </a:xfrm>
            <a:prstGeom prst="flowChartProcess">
              <a:avLst/>
            </a:prstGeom>
            <a:grpFill/>
          </p:spPr>
          <p:style>
            <a:lnRef idx="2">
              <a:schemeClr val="accent1">
                <a:shade val="50000"/>
              </a:schemeClr>
            </a:lnRef>
            <a:fillRef idx="1">
              <a:schemeClr val="accent1"/>
            </a:fillRef>
            <a:effectRef idx="0">
              <a:schemeClr val="accent1"/>
            </a:effectRef>
            <a:fontRef idx="minor">
              <a:schemeClr val="lt1"/>
            </a:fontRef>
          </p:style>
          <p:txBody>
            <a:bodyPr rIns="0" rtlCol="0" anchor="ctr" anchorCtr="0">
              <a:noAutofit/>
            </a:bodyPr>
            <a:lstStyle/>
            <a:p>
              <a:pPr marL="0" marR="0" algn="ctr">
                <a:spcBef>
                  <a:spcPts val="0"/>
                </a:spcBef>
                <a:spcAft>
                  <a:spcPts val="0"/>
                </a:spcAft>
              </a:pPr>
              <a:r>
                <a:rPr lang="en-US" sz="2400" kern="1200">
                  <a:solidFill>
                    <a:schemeClr val="tx1"/>
                  </a:solidFill>
                  <a:effectLst/>
                  <a:ea typeface="Times New Roman" panose="02020603050405020304" pitchFamily="18" charset="0"/>
                  <a:cs typeface="Times New Roman" panose="02020603050405020304" pitchFamily="18" charset="0"/>
                </a:rPr>
                <a:t>Crop image in front of robot</a:t>
              </a:r>
            </a:p>
          </p:txBody>
        </p:sp>
        <p:sp>
          <p:nvSpPr>
            <p:cNvPr id="218" name="Process 10">
              <a:extLst>
                <a:ext uri="{FF2B5EF4-FFF2-40B4-BE49-F238E27FC236}">
                  <a16:creationId xmlns:a16="http://schemas.microsoft.com/office/drawing/2014/main" id="{C2C84291-B3A2-4955-830C-D5F15B5573D7}"/>
                </a:ext>
              </a:extLst>
            </p:cNvPr>
            <p:cNvSpPr/>
            <p:nvPr/>
          </p:nvSpPr>
          <p:spPr>
            <a:xfrm>
              <a:off x="12224900" y="18495183"/>
              <a:ext cx="4297679" cy="512124"/>
            </a:xfrm>
            <a:prstGeom prst="flowChartProcess">
              <a:avLst/>
            </a:prstGeom>
            <a:grpFill/>
          </p:spPr>
          <p:style>
            <a:lnRef idx="2">
              <a:schemeClr val="accent1">
                <a:shade val="50000"/>
              </a:schemeClr>
            </a:lnRef>
            <a:fillRef idx="1">
              <a:schemeClr val="accent1"/>
            </a:fillRef>
            <a:effectRef idx="0">
              <a:schemeClr val="accent1"/>
            </a:effectRef>
            <a:fontRef idx="minor">
              <a:schemeClr val="lt1"/>
            </a:fontRef>
          </p:style>
          <p:txBody>
            <a:bodyPr rIns="0" rtlCol="0" anchor="ctr" anchorCtr="0">
              <a:noAutofit/>
            </a:bodyPr>
            <a:lstStyle/>
            <a:p>
              <a:pPr marL="0" marR="0" algn="ctr">
                <a:spcBef>
                  <a:spcPts val="0"/>
                </a:spcBef>
                <a:spcAft>
                  <a:spcPts val="0"/>
                </a:spcAft>
              </a:pPr>
              <a:r>
                <a:rPr lang="en-US" sz="2400" kern="1200" dirty="0">
                  <a:solidFill>
                    <a:schemeClr val="tx1"/>
                  </a:solidFill>
                  <a:effectLst/>
                  <a:ea typeface="Times New Roman" panose="02020603050405020304" pitchFamily="18" charset="0"/>
                  <a:cs typeface="Times New Roman" panose="02020603050405020304" pitchFamily="18" charset="0"/>
                </a:rPr>
                <a:t>Identify largest black region</a:t>
              </a:r>
            </a:p>
          </p:txBody>
        </p:sp>
        <p:sp>
          <p:nvSpPr>
            <p:cNvPr id="219" name="Process 11">
              <a:extLst>
                <a:ext uri="{FF2B5EF4-FFF2-40B4-BE49-F238E27FC236}">
                  <a16:creationId xmlns:a16="http://schemas.microsoft.com/office/drawing/2014/main" id="{966E742F-BA7D-4A90-84E2-801D764824C5}"/>
                </a:ext>
              </a:extLst>
            </p:cNvPr>
            <p:cNvSpPr/>
            <p:nvPr/>
          </p:nvSpPr>
          <p:spPr>
            <a:xfrm>
              <a:off x="12224900" y="19476418"/>
              <a:ext cx="4297679" cy="512124"/>
            </a:xfrm>
            <a:prstGeom prst="flowChartProcess">
              <a:avLst/>
            </a:prstGeom>
            <a:grpFill/>
          </p:spPr>
          <p:style>
            <a:lnRef idx="2">
              <a:schemeClr val="accent1">
                <a:shade val="50000"/>
              </a:schemeClr>
            </a:lnRef>
            <a:fillRef idx="1">
              <a:schemeClr val="accent1"/>
            </a:fillRef>
            <a:effectRef idx="0">
              <a:schemeClr val="accent1"/>
            </a:effectRef>
            <a:fontRef idx="minor">
              <a:schemeClr val="lt1"/>
            </a:fontRef>
          </p:style>
          <p:txBody>
            <a:bodyPr rIns="0" rtlCol="0" anchor="ctr" anchorCtr="0">
              <a:noAutofit/>
            </a:bodyPr>
            <a:lstStyle/>
            <a:p>
              <a:pPr marL="0" marR="0" algn="ctr">
                <a:spcBef>
                  <a:spcPts val="0"/>
                </a:spcBef>
                <a:spcAft>
                  <a:spcPts val="0"/>
                </a:spcAft>
              </a:pPr>
              <a:r>
                <a:rPr lang="en-US" sz="2400" kern="1200">
                  <a:solidFill>
                    <a:schemeClr val="tx1"/>
                  </a:solidFill>
                  <a:effectLst/>
                  <a:ea typeface="Times New Roman" panose="02020603050405020304" pitchFamily="18" charset="0"/>
                  <a:cs typeface="Times New Roman" panose="02020603050405020304" pitchFamily="18" charset="0"/>
                </a:rPr>
                <a:t>Draw rectangle around region (e)</a:t>
              </a:r>
            </a:p>
          </p:txBody>
        </p:sp>
        <p:sp>
          <p:nvSpPr>
            <p:cNvPr id="220" name="Process 12">
              <a:extLst>
                <a:ext uri="{FF2B5EF4-FFF2-40B4-BE49-F238E27FC236}">
                  <a16:creationId xmlns:a16="http://schemas.microsoft.com/office/drawing/2014/main" id="{698F7681-4B1F-4362-8800-3DDC194519C2}"/>
                </a:ext>
              </a:extLst>
            </p:cNvPr>
            <p:cNvSpPr/>
            <p:nvPr/>
          </p:nvSpPr>
          <p:spPr>
            <a:xfrm>
              <a:off x="12224900" y="20457653"/>
              <a:ext cx="4297679" cy="512124"/>
            </a:xfrm>
            <a:prstGeom prst="flowChartProcess">
              <a:avLst/>
            </a:prstGeom>
            <a:grpFill/>
          </p:spPr>
          <p:style>
            <a:lnRef idx="2">
              <a:schemeClr val="accent1">
                <a:shade val="50000"/>
              </a:schemeClr>
            </a:lnRef>
            <a:fillRef idx="1">
              <a:schemeClr val="accent1"/>
            </a:fillRef>
            <a:effectRef idx="0">
              <a:schemeClr val="accent1"/>
            </a:effectRef>
            <a:fontRef idx="minor">
              <a:schemeClr val="lt1"/>
            </a:fontRef>
          </p:style>
          <p:txBody>
            <a:bodyPr rIns="0" rtlCol="0" anchor="ctr" anchorCtr="0">
              <a:noAutofit/>
            </a:bodyPr>
            <a:lstStyle/>
            <a:p>
              <a:pPr marL="0" marR="0" algn="ctr">
                <a:spcBef>
                  <a:spcPts val="0"/>
                </a:spcBef>
                <a:spcAft>
                  <a:spcPts val="0"/>
                </a:spcAft>
              </a:pPr>
              <a:r>
                <a:rPr lang="en-US" sz="2400" kern="1200" dirty="0">
                  <a:solidFill>
                    <a:schemeClr val="tx1"/>
                  </a:solidFill>
                  <a:effectLst/>
                  <a:ea typeface="Times New Roman" panose="02020603050405020304" pitchFamily="18" charset="0"/>
                  <a:cs typeface="Times New Roman" panose="02020603050405020304" pitchFamily="18" charset="0"/>
                </a:rPr>
                <a:t>Compute angle &amp; center (f)</a:t>
              </a:r>
            </a:p>
          </p:txBody>
        </p:sp>
        <p:sp>
          <p:nvSpPr>
            <p:cNvPr id="221" name="Process 13">
              <a:extLst>
                <a:ext uri="{FF2B5EF4-FFF2-40B4-BE49-F238E27FC236}">
                  <a16:creationId xmlns:a16="http://schemas.microsoft.com/office/drawing/2014/main" id="{5AF2B275-C213-4DED-A371-DEDEE5F99AE7}"/>
                </a:ext>
              </a:extLst>
            </p:cNvPr>
            <p:cNvSpPr/>
            <p:nvPr/>
          </p:nvSpPr>
          <p:spPr>
            <a:xfrm>
              <a:off x="12224900" y="21438887"/>
              <a:ext cx="4297679" cy="853542"/>
            </a:xfrm>
            <a:prstGeom prst="flowChartProcess">
              <a:avLst/>
            </a:prstGeom>
            <a:grpFill/>
          </p:spPr>
          <p:style>
            <a:lnRef idx="2">
              <a:schemeClr val="accent1">
                <a:shade val="50000"/>
              </a:schemeClr>
            </a:lnRef>
            <a:fillRef idx="1">
              <a:schemeClr val="accent1"/>
            </a:fillRef>
            <a:effectRef idx="0">
              <a:schemeClr val="accent1"/>
            </a:effectRef>
            <a:fontRef idx="minor">
              <a:schemeClr val="lt1"/>
            </a:fontRef>
          </p:style>
          <p:txBody>
            <a:bodyPr rIns="0" rtlCol="0" anchor="ctr" anchorCtr="0">
              <a:noAutofit/>
            </a:bodyPr>
            <a:lstStyle/>
            <a:p>
              <a:pPr marL="0" marR="0" algn="ctr">
                <a:spcBef>
                  <a:spcPts val="0"/>
                </a:spcBef>
                <a:spcAft>
                  <a:spcPts val="0"/>
                </a:spcAft>
              </a:pPr>
              <a:r>
                <a:rPr lang="en-US" sz="2400" kern="1200">
                  <a:solidFill>
                    <a:schemeClr val="tx1"/>
                  </a:solidFill>
                  <a:effectLst/>
                  <a:ea typeface="Times New Roman" panose="02020603050405020304" pitchFamily="18" charset="0"/>
                  <a:cs typeface="Times New Roman" panose="02020603050405020304" pitchFamily="18" charset="0"/>
                </a:rPr>
                <a:t>Compute angle differences between robot &amp; rectangle</a:t>
              </a:r>
            </a:p>
          </p:txBody>
        </p:sp>
        <p:sp>
          <p:nvSpPr>
            <p:cNvPr id="222" name="Process 14">
              <a:extLst>
                <a:ext uri="{FF2B5EF4-FFF2-40B4-BE49-F238E27FC236}">
                  <a16:creationId xmlns:a16="http://schemas.microsoft.com/office/drawing/2014/main" id="{69D96E67-4E8B-4F11-BDD0-E1CF809FBE5A}"/>
                </a:ext>
              </a:extLst>
            </p:cNvPr>
            <p:cNvSpPr/>
            <p:nvPr/>
          </p:nvSpPr>
          <p:spPr>
            <a:xfrm>
              <a:off x="12224900" y="22761538"/>
              <a:ext cx="4297679" cy="853542"/>
            </a:xfrm>
            <a:prstGeom prst="flowChartProcess">
              <a:avLst/>
            </a:prstGeom>
            <a:grpFill/>
          </p:spPr>
          <p:style>
            <a:lnRef idx="2">
              <a:schemeClr val="accent1">
                <a:shade val="50000"/>
              </a:schemeClr>
            </a:lnRef>
            <a:fillRef idx="1">
              <a:schemeClr val="accent1"/>
            </a:fillRef>
            <a:effectRef idx="0">
              <a:schemeClr val="accent1"/>
            </a:effectRef>
            <a:fontRef idx="minor">
              <a:schemeClr val="lt1"/>
            </a:fontRef>
          </p:style>
          <p:txBody>
            <a:bodyPr rIns="0" rtlCol="0" anchor="ctr" anchorCtr="0">
              <a:noAutofit/>
            </a:bodyPr>
            <a:lstStyle/>
            <a:p>
              <a:pPr marL="0" marR="0" algn="ctr">
                <a:spcBef>
                  <a:spcPts val="0"/>
                </a:spcBef>
                <a:spcAft>
                  <a:spcPts val="0"/>
                </a:spcAft>
              </a:pPr>
              <a:r>
                <a:rPr lang="en-US" sz="2400" kern="1200" dirty="0">
                  <a:solidFill>
                    <a:schemeClr val="tx1"/>
                  </a:solidFill>
                  <a:effectLst/>
                  <a:ea typeface="Times New Roman" panose="02020603050405020304" pitchFamily="18" charset="0"/>
                  <a:cs typeface="Times New Roman" panose="02020603050405020304" pitchFamily="18" charset="0"/>
                </a:rPr>
                <a:t>Compute distance between robot &amp; rectangle centers</a:t>
              </a:r>
            </a:p>
          </p:txBody>
        </p:sp>
        <p:sp>
          <p:nvSpPr>
            <p:cNvPr id="223" name="Process 15">
              <a:extLst>
                <a:ext uri="{FF2B5EF4-FFF2-40B4-BE49-F238E27FC236}">
                  <a16:creationId xmlns:a16="http://schemas.microsoft.com/office/drawing/2014/main" id="{CFB0FB98-9F90-4CF4-9926-45D30529CE42}"/>
                </a:ext>
              </a:extLst>
            </p:cNvPr>
            <p:cNvSpPr/>
            <p:nvPr/>
          </p:nvSpPr>
          <p:spPr>
            <a:xfrm>
              <a:off x="12224899" y="24084190"/>
              <a:ext cx="4297679" cy="853542"/>
            </a:xfrm>
            <a:prstGeom prst="flowChartProcess">
              <a:avLst/>
            </a:prstGeom>
            <a:grpFill/>
          </p:spPr>
          <p:style>
            <a:lnRef idx="2">
              <a:schemeClr val="accent1">
                <a:shade val="50000"/>
              </a:schemeClr>
            </a:lnRef>
            <a:fillRef idx="1">
              <a:schemeClr val="accent1"/>
            </a:fillRef>
            <a:effectRef idx="0">
              <a:schemeClr val="accent1"/>
            </a:effectRef>
            <a:fontRef idx="minor">
              <a:schemeClr val="lt1"/>
            </a:fontRef>
          </p:style>
          <p:txBody>
            <a:bodyPr rIns="0" rtlCol="0" anchor="ctr" anchorCtr="0">
              <a:noAutofit/>
            </a:bodyPr>
            <a:lstStyle/>
            <a:p>
              <a:pPr marL="0" marR="0" algn="ctr">
                <a:spcBef>
                  <a:spcPts val="0"/>
                </a:spcBef>
                <a:spcAft>
                  <a:spcPts val="0"/>
                </a:spcAft>
              </a:pPr>
              <a:r>
                <a:rPr lang="en-US" sz="2400" kern="1200" dirty="0">
                  <a:solidFill>
                    <a:schemeClr val="tx1"/>
                  </a:solidFill>
                  <a:effectLst/>
                  <a:ea typeface="Times New Roman" panose="02020603050405020304" pitchFamily="18" charset="0"/>
                  <a:cs typeface="Times New Roman" panose="02020603050405020304" pitchFamily="18" charset="0"/>
                </a:rPr>
                <a:t>Compute correction from angle &amp; distance errors </a:t>
              </a:r>
            </a:p>
          </p:txBody>
        </p:sp>
        <p:sp>
          <p:nvSpPr>
            <p:cNvPr id="224" name="Process 16">
              <a:extLst>
                <a:ext uri="{FF2B5EF4-FFF2-40B4-BE49-F238E27FC236}">
                  <a16:creationId xmlns:a16="http://schemas.microsoft.com/office/drawing/2014/main" id="{271FFC43-B25D-43C5-AE45-1800154C823D}"/>
                </a:ext>
              </a:extLst>
            </p:cNvPr>
            <p:cNvSpPr/>
            <p:nvPr/>
          </p:nvSpPr>
          <p:spPr>
            <a:xfrm>
              <a:off x="12224900" y="25406848"/>
              <a:ext cx="4297679" cy="512124"/>
            </a:xfrm>
            <a:prstGeom prst="flowChartProcess">
              <a:avLst/>
            </a:prstGeom>
            <a:grpFill/>
          </p:spPr>
          <p:style>
            <a:lnRef idx="2">
              <a:schemeClr val="accent1">
                <a:shade val="50000"/>
              </a:schemeClr>
            </a:lnRef>
            <a:fillRef idx="1">
              <a:schemeClr val="accent1"/>
            </a:fillRef>
            <a:effectRef idx="0">
              <a:schemeClr val="accent1"/>
            </a:effectRef>
            <a:fontRef idx="minor">
              <a:schemeClr val="lt1"/>
            </a:fontRef>
          </p:style>
          <p:txBody>
            <a:bodyPr rIns="0" rtlCol="0" anchor="ctr" anchorCtr="0">
              <a:noAutofit/>
            </a:bodyPr>
            <a:lstStyle/>
            <a:p>
              <a:pPr marL="0" marR="0" algn="ctr">
                <a:spcBef>
                  <a:spcPts val="0"/>
                </a:spcBef>
                <a:spcAft>
                  <a:spcPts val="0"/>
                </a:spcAft>
              </a:pPr>
              <a:r>
                <a:rPr lang="en-US" sz="2400" kern="1200" dirty="0">
                  <a:solidFill>
                    <a:schemeClr val="tx1"/>
                  </a:solidFill>
                  <a:effectLst/>
                  <a:ea typeface="Times New Roman" panose="02020603050405020304" pitchFamily="18" charset="0"/>
                  <a:cs typeface="Times New Roman" panose="02020603050405020304" pitchFamily="18" charset="0"/>
                </a:rPr>
                <a:t>Transmit correction to robot (g)</a:t>
              </a:r>
            </a:p>
          </p:txBody>
        </p:sp>
        <p:cxnSp>
          <p:nvCxnSpPr>
            <p:cNvPr id="225" name="Straight Arrow Connector 224">
              <a:extLst>
                <a:ext uri="{FF2B5EF4-FFF2-40B4-BE49-F238E27FC236}">
                  <a16:creationId xmlns:a16="http://schemas.microsoft.com/office/drawing/2014/main" id="{20D5CC62-379E-4C2D-8EA4-A0F9F91617DC}"/>
                </a:ext>
              </a:extLst>
            </p:cNvPr>
            <p:cNvCxnSpPr>
              <a:cxnSpLocks/>
            </p:cNvCxnSpPr>
            <p:nvPr/>
          </p:nvCxnSpPr>
          <p:spPr>
            <a:xfrm>
              <a:off x="14373739" y="13119902"/>
              <a:ext cx="0" cy="469110"/>
            </a:xfrm>
            <a:prstGeom prst="straightConnector1">
              <a:avLst/>
            </a:prstGeom>
            <a:grpFill/>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26E50246-C4D4-4A7C-B0B9-FBA216DB97D8}"/>
                </a:ext>
              </a:extLst>
            </p:cNvPr>
            <p:cNvCxnSpPr>
              <a:cxnSpLocks/>
            </p:cNvCxnSpPr>
            <p:nvPr/>
          </p:nvCxnSpPr>
          <p:spPr>
            <a:xfrm>
              <a:off x="14373739" y="14101136"/>
              <a:ext cx="0" cy="469110"/>
            </a:xfrm>
            <a:prstGeom prst="straightConnector1">
              <a:avLst/>
            </a:prstGeom>
            <a:grpFill/>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E933E7A8-F07F-452E-9955-6F091DEC6C27}"/>
                </a:ext>
              </a:extLst>
            </p:cNvPr>
            <p:cNvCxnSpPr>
              <a:cxnSpLocks/>
            </p:cNvCxnSpPr>
            <p:nvPr/>
          </p:nvCxnSpPr>
          <p:spPr>
            <a:xfrm>
              <a:off x="14373739" y="15082371"/>
              <a:ext cx="0" cy="469110"/>
            </a:xfrm>
            <a:prstGeom prst="straightConnector1">
              <a:avLst/>
            </a:prstGeom>
            <a:grpFill/>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79D4EE77-C6E0-4FAE-89A0-5680A4D6A863}"/>
                </a:ext>
              </a:extLst>
            </p:cNvPr>
            <p:cNvCxnSpPr>
              <a:cxnSpLocks/>
            </p:cNvCxnSpPr>
            <p:nvPr/>
          </p:nvCxnSpPr>
          <p:spPr>
            <a:xfrm>
              <a:off x="14373739" y="16063606"/>
              <a:ext cx="0" cy="469110"/>
            </a:xfrm>
            <a:prstGeom prst="straightConnector1">
              <a:avLst/>
            </a:prstGeom>
            <a:grpFill/>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B8AE1ABE-9EC4-41F2-97F5-E8898E84667F}"/>
                </a:ext>
              </a:extLst>
            </p:cNvPr>
            <p:cNvCxnSpPr>
              <a:cxnSpLocks/>
            </p:cNvCxnSpPr>
            <p:nvPr/>
          </p:nvCxnSpPr>
          <p:spPr>
            <a:xfrm>
              <a:off x="14373739" y="17044840"/>
              <a:ext cx="0" cy="469110"/>
            </a:xfrm>
            <a:prstGeom prst="straightConnector1">
              <a:avLst/>
            </a:prstGeom>
            <a:grpFill/>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FB2CD94C-ABEB-47E5-875A-C3E465042D2E}"/>
                </a:ext>
              </a:extLst>
            </p:cNvPr>
            <p:cNvCxnSpPr>
              <a:cxnSpLocks/>
            </p:cNvCxnSpPr>
            <p:nvPr/>
          </p:nvCxnSpPr>
          <p:spPr>
            <a:xfrm>
              <a:off x="14373739" y="18026075"/>
              <a:ext cx="0" cy="469110"/>
            </a:xfrm>
            <a:prstGeom prst="straightConnector1">
              <a:avLst/>
            </a:prstGeom>
            <a:grpFill/>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29241531-932A-4C44-BB4B-15A2D3E8DDA0}"/>
                </a:ext>
              </a:extLst>
            </p:cNvPr>
            <p:cNvCxnSpPr>
              <a:cxnSpLocks/>
            </p:cNvCxnSpPr>
            <p:nvPr/>
          </p:nvCxnSpPr>
          <p:spPr>
            <a:xfrm>
              <a:off x="14373739" y="19007308"/>
              <a:ext cx="0" cy="469110"/>
            </a:xfrm>
            <a:prstGeom prst="straightConnector1">
              <a:avLst/>
            </a:prstGeom>
            <a:grpFill/>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3CD80BBF-2913-4962-9D31-ABB5FE0FA1A4}"/>
                </a:ext>
              </a:extLst>
            </p:cNvPr>
            <p:cNvCxnSpPr>
              <a:cxnSpLocks/>
            </p:cNvCxnSpPr>
            <p:nvPr/>
          </p:nvCxnSpPr>
          <p:spPr>
            <a:xfrm>
              <a:off x="14373739" y="19988543"/>
              <a:ext cx="0" cy="469110"/>
            </a:xfrm>
            <a:prstGeom prst="straightConnector1">
              <a:avLst/>
            </a:prstGeom>
            <a:grpFill/>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Straight Arrow Connector 232">
              <a:extLst>
                <a:ext uri="{FF2B5EF4-FFF2-40B4-BE49-F238E27FC236}">
                  <a16:creationId xmlns:a16="http://schemas.microsoft.com/office/drawing/2014/main" id="{1430BB93-C657-4D0B-8C9C-C5A82751BB42}"/>
                </a:ext>
              </a:extLst>
            </p:cNvPr>
            <p:cNvCxnSpPr>
              <a:cxnSpLocks/>
            </p:cNvCxnSpPr>
            <p:nvPr/>
          </p:nvCxnSpPr>
          <p:spPr>
            <a:xfrm>
              <a:off x="14373739" y="20969777"/>
              <a:ext cx="0" cy="469110"/>
            </a:xfrm>
            <a:prstGeom prst="straightConnector1">
              <a:avLst/>
            </a:prstGeom>
            <a:grpFill/>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2970F5CC-17F9-47CE-99F3-FA10BFE0CD26}"/>
                </a:ext>
              </a:extLst>
            </p:cNvPr>
            <p:cNvCxnSpPr>
              <a:cxnSpLocks/>
            </p:cNvCxnSpPr>
            <p:nvPr/>
          </p:nvCxnSpPr>
          <p:spPr>
            <a:xfrm>
              <a:off x="14373739" y="22292429"/>
              <a:ext cx="0" cy="469110"/>
            </a:xfrm>
            <a:prstGeom prst="straightConnector1">
              <a:avLst/>
            </a:prstGeom>
            <a:grpFill/>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932476BD-4BBE-4BFB-B6B2-8A085BD64D10}"/>
                </a:ext>
              </a:extLst>
            </p:cNvPr>
            <p:cNvCxnSpPr>
              <a:cxnSpLocks/>
            </p:cNvCxnSpPr>
            <p:nvPr/>
          </p:nvCxnSpPr>
          <p:spPr>
            <a:xfrm>
              <a:off x="14373739" y="23615080"/>
              <a:ext cx="0" cy="469110"/>
            </a:xfrm>
            <a:prstGeom prst="straightConnector1">
              <a:avLst/>
            </a:prstGeom>
            <a:grpFill/>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6" name="Straight Arrow Connector 235">
              <a:extLst>
                <a:ext uri="{FF2B5EF4-FFF2-40B4-BE49-F238E27FC236}">
                  <a16:creationId xmlns:a16="http://schemas.microsoft.com/office/drawing/2014/main" id="{59890E7B-A2D3-4AD4-A430-51ED9E3510A0}"/>
                </a:ext>
              </a:extLst>
            </p:cNvPr>
            <p:cNvCxnSpPr>
              <a:cxnSpLocks/>
            </p:cNvCxnSpPr>
            <p:nvPr/>
          </p:nvCxnSpPr>
          <p:spPr>
            <a:xfrm>
              <a:off x="14373739" y="24937730"/>
              <a:ext cx="0" cy="469118"/>
            </a:xfrm>
            <a:prstGeom prst="straightConnector1">
              <a:avLst/>
            </a:prstGeom>
            <a:grpFill/>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Elbow Connector 29">
              <a:extLst>
                <a:ext uri="{FF2B5EF4-FFF2-40B4-BE49-F238E27FC236}">
                  <a16:creationId xmlns:a16="http://schemas.microsoft.com/office/drawing/2014/main" id="{6B503C01-306E-4707-B3C1-3A31533C039F}"/>
                </a:ext>
              </a:extLst>
            </p:cNvPr>
            <p:cNvCxnSpPr>
              <a:cxnSpLocks/>
              <a:endCxn id="212" idx="0"/>
            </p:cNvCxnSpPr>
            <p:nvPr/>
          </p:nvCxnSpPr>
          <p:spPr>
            <a:xfrm rot="16200000" flipV="1">
              <a:off x="7720195" y="19261322"/>
              <a:ext cx="13323050" cy="15960"/>
            </a:xfrm>
            <a:prstGeom prst="bentConnector5">
              <a:avLst>
                <a:gd name="adj1" fmla="val -1606"/>
                <a:gd name="adj2" fmla="val 14971335"/>
                <a:gd name="adj3" fmla="val 101716"/>
              </a:avLst>
            </a:prstGeom>
            <a:grpFill/>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38" name="TextBox 37">
            <a:extLst>
              <a:ext uri="{FF2B5EF4-FFF2-40B4-BE49-F238E27FC236}">
                <a16:creationId xmlns:a16="http://schemas.microsoft.com/office/drawing/2014/main" id="{B25B7DA3-FBBB-4486-BBC4-E1070CBE929F}"/>
              </a:ext>
            </a:extLst>
          </p:cNvPr>
          <p:cNvSpPr txBox="1"/>
          <p:nvPr/>
        </p:nvSpPr>
        <p:spPr>
          <a:xfrm>
            <a:off x="28948117" y="4520711"/>
            <a:ext cx="1965247" cy="861898"/>
          </a:xfrm>
          <a:prstGeom prst="rect">
            <a:avLst/>
          </a:prstGeom>
          <a:noFill/>
        </p:spPr>
        <p:txBody>
          <a:bodyPr wrap="none" rtlCol="0">
            <a:spAutoFit/>
          </a:bodyPr>
          <a:lstStyle/>
          <a:p>
            <a:pPr marL="0" marR="0"/>
            <a:r>
              <a:rPr lang="en-US" sz="2400" dirty="0">
                <a:effectLst/>
                <a:ea typeface="Times New Roman" panose="02020603050405020304" pitchFamily="18" charset="0"/>
              </a:rPr>
              <a:t>orange</a:t>
            </a:r>
          </a:p>
        </p:txBody>
      </p:sp>
      <p:sp>
        <p:nvSpPr>
          <p:cNvPr id="239" name="TextBox 38">
            <a:extLst>
              <a:ext uri="{FF2B5EF4-FFF2-40B4-BE49-F238E27FC236}">
                <a16:creationId xmlns:a16="http://schemas.microsoft.com/office/drawing/2014/main" id="{6ADD8C79-AA2F-408A-8492-FA7B96D7DA16}"/>
              </a:ext>
            </a:extLst>
          </p:cNvPr>
          <p:cNvSpPr txBox="1"/>
          <p:nvPr/>
        </p:nvSpPr>
        <p:spPr>
          <a:xfrm>
            <a:off x="30799354" y="4491023"/>
            <a:ext cx="1683934" cy="861898"/>
          </a:xfrm>
          <a:prstGeom prst="rect">
            <a:avLst/>
          </a:prstGeom>
          <a:noFill/>
        </p:spPr>
        <p:txBody>
          <a:bodyPr wrap="none" rtlCol="0">
            <a:spAutoFit/>
          </a:bodyPr>
          <a:lstStyle/>
          <a:p>
            <a:pPr marL="0" marR="0"/>
            <a:r>
              <a:rPr lang="en-US" sz="2400" dirty="0">
                <a:effectLst/>
                <a:ea typeface="Times New Roman" panose="02020603050405020304" pitchFamily="18" charset="0"/>
              </a:rPr>
              <a:t>green</a:t>
            </a:r>
          </a:p>
        </p:txBody>
      </p:sp>
      <p:sp>
        <p:nvSpPr>
          <p:cNvPr id="240" name="TextBox 39">
            <a:extLst>
              <a:ext uri="{FF2B5EF4-FFF2-40B4-BE49-F238E27FC236}">
                <a16:creationId xmlns:a16="http://schemas.microsoft.com/office/drawing/2014/main" id="{450B6128-7566-4E76-AED0-1B52E3DFDC80}"/>
              </a:ext>
            </a:extLst>
          </p:cNvPr>
          <p:cNvSpPr txBox="1"/>
          <p:nvPr/>
        </p:nvSpPr>
        <p:spPr>
          <a:xfrm>
            <a:off x="24136087" y="3732789"/>
            <a:ext cx="982205" cy="861898"/>
          </a:xfrm>
          <a:prstGeom prst="rect">
            <a:avLst/>
          </a:prstGeom>
          <a:noFill/>
        </p:spPr>
        <p:txBody>
          <a:bodyPr wrap="none" rtlCol="0">
            <a:spAutoFit/>
          </a:bodyPr>
          <a:lstStyle/>
          <a:p>
            <a:pPr marL="0" marR="0"/>
            <a:r>
              <a:rPr lang="en-US" sz="2400" dirty="0">
                <a:effectLst/>
                <a:ea typeface="Times New Roman" panose="02020603050405020304" pitchFamily="18" charset="0"/>
              </a:rPr>
              <a:t>(a)</a:t>
            </a:r>
          </a:p>
        </p:txBody>
      </p:sp>
      <p:sp>
        <p:nvSpPr>
          <p:cNvPr id="241" name="TextBox 40">
            <a:extLst>
              <a:ext uri="{FF2B5EF4-FFF2-40B4-BE49-F238E27FC236}">
                <a16:creationId xmlns:a16="http://schemas.microsoft.com/office/drawing/2014/main" id="{3804D7F8-6944-4EC3-BA65-656C3A4B71F3}"/>
              </a:ext>
            </a:extLst>
          </p:cNvPr>
          <p:cNvSpPr txBox="1"/>
          <p:nvPr/>
        </p:nvSpPr>
        <p:spPr>
          <a:xfrm>
            <a:off x="27876764" y="3603300"/>
            <a:ext cx="1015125" cy="861898"/>
          </a:xfrm>
          <a:prstGeom prst="rect">
            <a:avLst/>
          </a:prstGeom>
          <a:noFill/>
        </p:spPr>
        <p:txBody>
          <a:bodyPr wrap="none" rtlCol="0">
            <a:spAutoFit/>
          </a:bodyPr>
          <a:lstStyle/>
          <a:p>
            <a:pPr marL="0" marR="0"/>
            <a:r>
              <a:rPr lang="en-US" sz="2400" dirty="0">
                <a:effectLst/>
                <a:ea typeface="Times New Roman" panose="02020603050405020304" pitchFamily="18" charset="0"/>
              </a:rPr>
              <a:t>(b)</a:t>
            </a:r>
          </a:p>
        </p:txBody>
      </p:sp>
      <p:sp>
        <p:nvSpPr>
          <p:cNvPr id="242" name="TextBox 41">
            <a:extLst>
              <a:ext uri="{FF2B5EF4-FFF2-40B4-BE49-F238E27FC236}">
                <a16:creationId xmlns:a16="http://schemas.microsoft.com/office/drawing/2014/main" id="{E90A818A-124D-4D3B-BA63-307CE4E2941C}"/>
              </a:ext>
            </a:extLst>
          </p:cNvPr>
          <p:cNvSpPr txBox="1"/>
          <p:nvPr/>
        </p:nvSpPr>
        <p:spPr>
          <a:xfrm>
            <a:off x="24161860" y="5856322"/>
            <a:ext cx="934322" cy="861898"/>
          </a:xfrm>
          <a:prstGeom prst="rect">
            <a:avLst/>
          </a:prstGeom>
          <a:noFill/>
        </p:spPr>
        <p:txBody>
          <a:bodyPr wrap="none" rtlCol="0">
            <a:spAutoFit/>
          </a:bodyPr>
          <a:lstStyle/>
          <a:p>
            <a:pPr marL="0" marR="0"/>
            <a:r>
              <a:rPr lang="en-US" sz="2400" dirty="0">
                <a:effectLst/>
                <a:ea typeface="Times New Roman" panose="02020603050405020304" pitchFamily="18" charset="0"/>
              </a:rPr>
              <a:t>(c)</a:t>
            </a:r>
          </a:p>
        </p:txBody>
      </p:sp>
      <p:sp>
        <p:nvSpPr>
          <p:cNvPr id="243" name="TextBox 42">
            <a:extLst>
              <a:ext uri="{FF2B5EF4-FFF2-40B4-BE49-F238E27FC236}">
                <a16:creationId xmlns:a16="http://schemas.microsoft.com/office/drawing/2014/main" id="{D40D3D11-77A4-4532-A3C8-80DDBD10089A}"/>
              </a:ext>
            </a:extLst>
          </p:cNvPr>
          <p:cNvSpPr txBox="1"/>
          <p:nvPr/>
        </p:nvSpPr>
        <p:spPr>
          <a:xfrm>
            <a:off x="27941787" y="5817841"/>
            <a:ext cx="1015125" cy="861898"/>
          </a:xfrm>
          <a:prstGeom prst="rect">
            <a:avLst/>
          </a:prstGeom>
          <a:noFill/>
        </p:spPr>
        <p:txBody>
          <a:bodyPr wrap="none" rtlCol="0">
            <a:spAutoFit/>
          </a:bodyPr>
          <a:lstStyle/>
          <a:p>
            <a:pPr marL="0" marR="0"/>
            <a:r>
              <a:rPr lang="en-US" sz="2400" dirty="0">
                <a:effectLst/>
                <a:ea typeface="Times New Roman" panose="02020603050405020304" pitchFamily="18" charset="0"/>
              </a:rPr>
              <a:t>(d)</a:t>
            </a:r>
          </a:p>
        </p:txBody>
      </p:sp>
      <p:sp>
        <p:nvSpPr>
          <p:cNvPr id="244" name="TextBox 43">
            <a:extLst>
              <a:ext uri="{FF2B5EF4-FFF2-40B4-BE49-F238E27FC236}">
                <a16:creationId xmlns:a16="http://schemas.microsoft.com/office/drawing/2014/main" id="{DE3ABA17-B6BF-41BB-A225-54D543AAF971}"/>
              </a:ext>
            </a:extLst>
          </p:cNvPr>
          <p:cNvSpPr txBox="1"/>
          <p:nvPr/>
        </p:nvSpPr>
        <p:spPr>
          <a:xfrm>
            <a:off x="24267504" y="8099450"/>
            <a:ext cx="982205" cy="861898"/>
          </a:xfrm>
          <a:prstGeom prst="rect">
            <a:avLst/>
          </a:prstGeom>
          <a:noFill/>
        </p:spPr>
        <p:txBody>
          <a:bodyPr wrap="none" rtlCol="0">
            <a:spAutoFit/>
          </a:bodyPr>
          <a:lstStyle/>
          <a:p>
            <a:pPr marL="0" marR="0"/>
            <a:r>
              <a:rPr lang="en-US" sz="2400" dirty="0">
                <a:effectLst/>
                <a:ea typeface="Times New Roman" panose="02020603050405020304" pitchFamily="18" charset="0"/>
              </a:rPr>
              <a:t>(e)</a:t>
            </a:r>
          </a:p>
        </p:txBody>
      </p:sp>
      <p:sp>
        <p:nvSpPr>
          <p:cNvPr id="245" name="TextBox 44">
            <a:extLst>
              <a:ext uri="{FF2B5EF4-FFF2-40B4-BE49-F238E27FC236}">
                <a16:creationId xmlns:a16="http://schemas.microsoft.com/office/drawing/2014/main" id="{7D6FF717-9209-460E-9EFF-F6A14DFA2248}"/>
              </a:ext>
            </a:extLst>
          </p:cNvPr>
          <p:cNvSpPr txBox="1"/>
          <p:nvPr/>
        </p:nvSpPr>
        <p:spPr>
          <a:xfrm>
            <a:off x="28064431" y="8023170"/>
            <a:ext cx="876862" cy="861898"/>
          </a:xfrm>
          <a:prstGeom prst="rect">
            <a:avLst/>
          </a:prstGeom>
          <a:noFill/>
        </p:spPr>
        <p:txBody>
          <a:bodyPr wrap="none" rtlCol="0">
            <a:spAutoFit/>
          </a:bodyPr>
          <a:lstStyle/>
          <a:p>
            <a:pPr marL="0" marR="0"/>
            <a:r>
              <a:rPr lang="en-US" sz="2400" dirty="0">
                <a:effectLst/>
                <a:ea typeface="Times New Roman" panose="02020603050405020304" pitchFamily="18" charset="0"/>
              </a:rPr>
              <a:t>(f)</a:t>
            </a:r>
          </a:p>
        </p:txBody>
      </p:sp>
      <p:sp>
        <p:nvSpPr>
          <p:cNvPr id="246" name="Rectangle 245">
            <a:extLst>
              <a:ext uri="{FF2B5EF4-FFF2-40B4-BE49-F238E27FC236}">
                <a16:creationId xmlns:a16="http://schemas.microsoft.com/office/drawing/2014/main" id="{2229564B-B2AD-4B7C-BE30-E3C1E02FB074}"/>
              </a:ext>
            </a:extLst>
          </p:cNvPr>
          <p:cNvSpPr/>
          <p:nvPr/>
        </p:nvSpPr>
        <p:spPr>
          <a:xfrm>
            <a:off x="25117597" y="13849264"/>
            <a:ext cx="2048548" cy="341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400"/>
          </a:p>
        </p:txBody>
      </p:sp>
      <p:pic>
        <p:nvPicPr>
          <p:cNvPr id="247" name="Picture 246" descr="A picture containing indoor, wall, computer, table&#10;&#10;Description automatically generated">
            <a:extLst>
              <a:ext uri="{FF2B5EF4-FFF2-40B4-BE49-F238E27FC236}">
                <a16:creationId xmlns:a16="http://schemas.microsoft.com/office/drawing/2014/main" id="{7FFCA9A1-7458-43F4-A124-DF54BD0A0F74}"/>
              </a:ext>
            </a:extLst>
          </p:cNvPr>
          <p:cNvPicPr>
            <a:picLocks noChangeAspect="1"/>
          </p:cNvPicPr>
          <p:nvPr/>
        </p:nvPicPr>
        <p:blipFill rotWithShape="1">
          <a:blip r:embed="rId22"/>
          <a:srcRect l="55785" t="54872" r="16750" b="23682"/>
          <a:stretch/>
        </p:blipFill>
        <p:spPr>
          <a:xfrm>
            <a:off x="28597790" y="5269721"/>
            <a:ext cx="3516395" cy="1716110"/>
          </a:xfrm>
          <a:prstGeom prst="rect">
            <a:avLst/>
          </a:prstGeom>
        </p:spPr>
      </p:pic>
      <p:pic>
        <p:nvPicPr>
          <p:cNvPr id="248" name="Picture 247" descr="A picture containing indoor, wall, computer, table&#10;&#10;Description automatically generated">
            <a:extLst>
              <a:ext uri="{FF2B5EF4-FFF2-40B4-BE49-F238E27FC236}">
                <a16:creationId xmlns:a16="http://schemas.microsoft.com/office/drawing/2014/main" id="{C84135E6-C96C-4681-B809-0BCE27C74D83}"/>
              </a:ext>
            </a:extLst>
          </p:cNvPr>
          <p:cNvPicPr>
            <a:picLocks noChangeAspect="1"/>
          </p:cNvPicPr>
          <p:nvPr/>
        </p:nvPicPr>
        <p:blipFill rotWithShape="1">
          <a:blip r:embed="rId22"/>
          <a:srcRect l="60260" t="6983" r="19663" b="71588"/>
          <a:stretch/>
        </p:blipFill>
        <p:spPr>
          <a:xfrm>
            <a:off x="24954786" y="2946379"/>
            <a:ext cx="2570528" cy="1714794"/>
          </a:xfrm>
          <a:prstGeom prst="rect">
            <a:avLst/>
          </a:prstGeom>
        </p:spPr>
      </p:pic>
      <p:pic>
        <p:nvPicPr>
          <p:cNvPr id="250" name="Picture 249" descr="A picture containing indoor, wall, computer, table&#10;&#10;Description automatically generated">
            <a:extLst>
              <a:ext uri="{FF2B5EF4-FFF2-40B4-BE49-F238E27FC236}">
                <a16:creationId xmlns:a16="http://schemas.microsoft.com/office/drawing/2014/main" id="{3ECEED39-DA11-4ADC-9F1E-A827180FA961}"/>
              </a:ext>
            </a:extLst>
          </p:cNvPr>
          <p:cNvPicPr>
            <a:picLocks noChangeAspect="1"/>
          </p:cNvPicPr>
          <p:nvPr/>
        </p:nvPicPr>
        <p:blipFill rotWithShape="1">
          <a:blip r:embed="rId22"/>
          <a:srcRect l="13443" t="52710" r="63828" b="24890"/>
          <a:stretch/>
        </p:blipFill>
        <p:spPr>
          <a:xfrm>
            <a:off x="24954786" y="5164183"/>
            <a:ext cx="2909988" cy="1792560"/>
          </a:xfrm>
          <a:prstGeom prst="rect">
            <a:avLst/>
          </a:prstGeom>
        </p:spPr>
      </p:pic>
      <p:pic>
        <p:nvPicPr>
          <p:cNvPr id="251" name="Picture 250" descr="A picture containing indoor, computer, laptop, desk&#10;&#10;Description automatically generated">
            <a:extLst>
              <a:ext uri="{FF2B5EF4-FFF2-40B4-BE49-F238E27FC236}">
                <a16:creationId xmlns:a16="http://schemas.microsoft.com/office/drawing/2014/main" id="{83253FEE-4426-4B16-81EF-C70693143D35}"/>
              </a:ext>
            </a:extLst>
          </p:cNvPr>
          <p:cNvPicPr>
            <a:picLocks noChangeAspect="1"/>
          </p:cNvPicPr>
          <p:nvPr/>
        </p:nvPicPr>
        <p:blipFill rotWithShape="1">
          <a:blip r:embed="rId23"/>
          <a:srcRect l="15157" t="47855" r="71509" b="34110"/>
          <a:stretch/>
        </p:blipFill>
        <p:spPr>
          <a:xfrm>
            <a:off x="30503929" y="2994618"/>
            <a:ext cx="1707127" cy="1443139"/>
          </a:xfrm>
          <a:prstGeom prst="rect">
            <a:avLst/>
          </a:prstGeom>
        </p:spPr>
      </p:pic>
      <p:pic>
        <p:nvPicPr>
          <p:cNvPr id="252" name="Picture 251" descr="A picture containing indoor, computer, laptop, desk&#10;&#10;Description automatically generated">
            <a:extLst>
              <a:ext uri="{FF2B5EF4-FFF2-40B4-BE49-F238E27FC236}">
                <a16:creationId xmlns:a16="http://schemas.microsoft.com/office/drawing/2014/main" id="{240A2F10-42A6-4040-A483-0CF3A8E5D0DE}"/>
              </a:ext>
            </a:extLst>
          </p:cNvPr>
          <p:cNvPicPr>
            <a:picLocks noChangeAspect="1"/>
          </p:cNvPicPr>
          <p:nvPr/>
        </p:nvPicPr>
        <p:blipFill rotWithShape="1">
          <a:blip r:embed="rId23"/>
          <a:srcRect l="58394" t="68584" r="28221" b="13233"/>
          <a:stretch/>
        </p:blipFill>
        <p:spPr>
          <a:xfrm>
            <a:off x="28559347" y="2988680"/>
            <a:ext cx="1713734" cy="1455018"/>
          </a:xfrm>
          <a:prstGeom prst="rect">
            <a:avLst/>
          </a:prstGeom>
        </p:spPr>
      </p:pic>
      <p:pic>
        <p:nvPicPr>
          <p:cNvPr id="253" name="Picture 252" descr="A picture containing indoor, computer, laptop, desk&#10;&#10;Description automatically generated">
            <a:extLst>
              <a:ext uri="{FF2B5EF4-FFF2-40B4-BE49-F238E27FC236}">
                <a16:creationId xmlns:a16="http://schemas.microsoft.com/office/drawing/2014/main" id="{61B54C74-BAF4-4D43-A167-F3DF5BE86388}"/>
              </a:ext>
            </a:extLst>
          </p:cNvPr>
          <p:cNvPicPr>
            <a:picLocks noChangeAspect="1"/>
          </p:cNvPicPr>
          <p:nvPr/>
        </p:nvPicPr>
        <p:blipFill rotWithShape="1">
          <a:blip r:embed="rId23"/>
          <a:srcRect l="49771" t="17328" r="15903" b="61186"/>
          <a:stretch/>
        </p:blipFill>
        <p:spPr>
          <a:xfrm>
            <a:off x="24995506" y="9723711"/>
            <a:ext cx="5762515" cy="2254479"/>
          </a:xfrm>
          <a:prstGeom prst="rect">
            <a:avLst/>
          </a:prstGeom>
        </p:spPr>
      </p:pic>
      <p:pic>
        <p:nvPicPr>
          <p:cNvPr id="249" name="Picture 248" descr="A picture containing indoor, wall, computer, table&#10;&#10;Description automatically generated">
            <a:extLst>
              <a:ext uri="{FF2B5EF4-FFF2-40B4-BE49-F238E27FC236}">
                <a16:creationId xmlns:a16="http://schemas.microsoft.com/office/drawing/2014/main" id="{08795A6E-73E5-4D9D-9180-E6482A265EB8}"/>
              </a:ext>
            </a:extLst>
          </p:cNvPr>
          <p:cNvPicPr>
            <a:picLocks noChangeAspect="1"/>
          </p:cNvPicPr>
          <p:nvPr/>
        </p:nvPicPr>
        <p:blipFill rotWithShape="1">
          <a:blip r:embed="rId22"/>
          <a:srcRect l="24601" t="13912" r="69311" b="76090"/>
          <a:stretch/>
        </p:blipFill>
        <p:spPr>
          <a:xfrm>
            <a:off x="24990381" y="7337200"/>
            <a:ext cx="1988711" cy="2041512"/>
          </a:xfrm>
          <a:prstGeom prst="rect">
            <a:avLst/>
          </a:prstGeom>
        </p:spPr>
      </p:pic>
      <p:pic>
        <p:nvPicPr>
          <p:cNvPr id="254" name="Picture 253" descr="A picture containing indoor, computer, laptop, desk&#10;&#10;Description automatically generated">
            <a:extLst>
              <a:ext uri="{FF2B5EF4-FFF2-40B4-BE49-F238E27FC236}">
                <a16:creationId xmlns:a16="http://schemas.microsoft.com/office/drawing/2014/main" id="{28602D53-35C5-4CB6-9950-4E1A6EDA6108}"/>
              </a:ext>
            </a:extLst>
          </p:cNvPr>
          <p:cNvPicPr>
            <a:picLocks noChangeAspect="1"/>
          </p:cNvPicPr>
          <p:nvPr/>
        </p:nvPicPr>
        <p:blipFill rotWithShape="1">
          <a:blip r:embed="rId23"/>
          <a:srcRect l="23641" t="12894" r="70160" b="77101"/>
          <a:stretch/>
        </p:blipFill>
        <p:spPr>
          <a:xfrm>
            <a:off x="29314977" y="7303311"/>
            <a:ext cx="2041513" cy="2059109"/>
          </a:xfrm>
          <a:prstGeom prst="rect">
            <a:avLst/>
          </a:prstGeom>
        </p:spPr>
      </p:pic>
      <p:sp>
        <p:nvSpPr>
          <p:cNvPr id="255" name="TextBox 44">
            <a:extLst>
              <a:ext uri="{FF2B5EF4-FFF2-40B4-BE49-F238E27FC236}">
                <a16:creationId xmlns:a16="http://schemas.microsoft.com/office/drawing/2014/main" id="{59FCD8DA-171D-4E81-A7FC-CF1FC4E74A70}"/>
              </a:ext>
            </a:extLst>
          </p:cNvPr>
          <p:cNvSpPr txBox="1"/>
          <p:nvPr/>
        </p:nvSpPr>
        <p:spPr>
          <a:xfrm>
            <a:off x="24223360" y="10459597"/>
            <a:ext cx="964010" cy="861898"/>
          </a:xfrm>
          <a:prstGeom prst="rect">
            <a:avLst/>
          </a:prstGeom>
          <a:noFill/>
        </p:spPr>
        <p:txBody>
          <a:bodyPr wrap="none" rtlCol="0">
            <a:spAutoFit/>
          </a:bodyPr>
          <a:lstStyle/>
          <a:p>
            <a:pPr marL="0" marR="0"/>
            <a:r>
              <a:rPr lang="en-US" sz="2400" dirty="0">
                <a:effectLst/>
                <a:ea typeface="Times New Roman" panose="02020603050405020304" pitchFamily="18" charset="0"/>
              </a:rPr>
              <a:t>(g)</a:t>
            </a:r>
          </a:p>
        </p:txBody>
      </p:sp>
      <p:grpSp>
        <p:nvGrpSpPr>
          <p:cNvPr id="22" name="Group 21">
            <a:extLst>
              <a:ext uri="{FF2B5EF4-FFF2-40B4-BE49-F238E27FC236}">
                <a16:creationId xmlns:a16="http://schemas.microsoft.com/office/drawing/2014/main" id="{CC62C63F-D2FB-4FF9-B3E9-47C3ACA8A132}"/>
              </a:ext>
            </a:extLst>
          </p:cNvPr>
          <p:cNvGrpSpPr/>
          <p:nvPr/>
        </p:nvGrpSpPr>
        <p:grpSpPr>
          <a:xfrm>
            <a:off x="33343025" y="2719339"/>
            <a:ext cx="10088672" cy="2575590"/>
            <a:chOff x="33343025" y="1516704"/>
            <a:chExt cx="10088672" cy="2575590"/>
          </a:xfrm>
        </p:grpSpPr>
        <p:sp>
          <p:nvSpPr>
            <p:cNvPr id="96" name="Rectangle 95">
              <a:extLst>
                <a:ext uri="{FF2B5EF4-FFF2-40B4-BE49-F238E27FC236}">
                  <a16:creationId xmlns:a16="http://schemas.microsoft.com/office/drawing/2014/main" id="{DDEDAB19-1CF5-544C-9508-75CEFB4065A9}"/>
                </a:ext>
              </a:extLst>
            </p:cNvPr>
            <p:cNvSpPr/>
            <p:nvPr/>
          </p:nvSpPr>
          <p:spPr>
            <a:xfrm>
              <a:off x="33368853" y="1529078"/>
              <a:ext cx="3269106" cy="2560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8" name="Rectangle 97">
              <a:extLst>
                <a:ext uri="{FF2B5EF4-FFF2-40B4-BE49-F238E27FC236}">
                  <a16:creationId xmlns:a16="http://schemas.microsoft.com/office/drawing/2014/main" id="{9698054A-0BE9-EB43-A753-F5347F86D709}"/>
                </a:ext>
              </a:extLst>
            </p:cNvPr>
            <p:cNvSpPr/>
            <p:nvPr/>
          </p:nvSpPr>
          <p:spPr>
            <a:xfrm>
              <a:off x="36771460" y="1531974"/>
              <a:ext cx="3269106" cy="2560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9" name="TextBox 2">
              <a:extLst>
                <a:ext uri="{FF2B5EF4-FFF2-40B4-BE49-F238E27FC236}">
                  <a16:creationId xmlns:a16="http://schemas.microsoft.com/office/drawing/2014/main" id="{3077D5EA-50A0-4C49-8B93-8A5E1263A9BA}"/>
                </a:ext>
              </a:extLst>
            </p:cNvPr>
            <p:cNvSpPr txBox="1"/>
            <p:nvPr/>
          </p:nvSpPr>
          <p:spPr>
            <a:xfrm>
              <a:off x="33368852" y="1516704"/>
              <a:ext cx="3269106" cy="34473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dirty="0"/>
                <a:t>Position Error</a:t>
              </a:r>
            </a:p>
          </p:txBody>
        </p:sp>
        <p:sp>
          <p:nvSpPr>
            <p:cNvPr id="100" name="TextBox 11">
              <a:extLst>
                <a:ext uri="{FF2B5EF4-FFF2-40B4-BE49-F238E27FC236}">
                  <a16:creationId xmlns:a16="http://schemas.microsoft.com/office/drawing/2014/main" id="{2F857286-D815-A04F-8D15-5AF3803AB399}"/>
                </a:ext>
              </a:extLst>
            </p:cNvPr>
            <p:cNvSpPr txBox="1"/>
            <p:nvPr/>
          </p:nvSpPr>
          <p:spPr>
            <a:xfrm>
              <a:off x="36755537" y="1556481"/>
              <a:ext cx="3269106" cy="34473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dirty="0"/>
                <a:t>Direction Error</a:t>
              </a:r>
            </a:p>
          </p:txBody>
        </p:sp>
        <p:cxnSp>
          <p:nvCxnSpPr>
            <p:cNvPr id="102" name="Straight Connector 101">
              <a:extLst>
                <a:ext uri="{FF2B5EF4-FFF2-40B4-BE49-F238E27FC236}">
                  <a16:creationId xmlns:a16="http://schemas.microsoft.com/office/drawing/2014/main" id="{CDA064B7-4FB6-A747-8363-E7C72370E92E}"/>
                </a:ext>
              </a:extLst>
            </p:cNvPr>
            <p:cNvCxnSpPr/>
            <p:nvPr/>
          </p:nvCxnSpPr>
          <p:spPr>
            <a:xfrm>
              <a:off x="33368853" y="3107976"/>
              <a:ext cx="3269106" cy="0"/>
            </a:xfrm>
            <a:prstGeom prst="line">
              <a:avLst/>
            </a:prstGeom>
            <a:ln w="1238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3425BBA-BBEF-8B40-9717-EF916F9333A3}"/>
                </a:ext>
              </a:extLst>
            </p:cNvPr>
            <p:cNvCxnSpPr/>
            <p:nvPr/>
          </p:nvCxnSpPr>
          <p:spPr>
            <a:xfrm>
              <a:off x="36771461" y="2925959"/>
              <a:ext cx="3269106" cy="0"/>
            </a:xfrm>
            <a:prstGeom prst="line">
              <a:avLst/>
            </a:prstGeom>
            <a:ln w="123825">
              <a:solidFill>
                <a:schemeClr val="tx1"/>
              </a:solidFill>
            </a:ln>
          </p:spPr>
          <p:style>
            <a:lnRef idx="1">
              <a:schemeClr val="accent1"/>
            </a:lnRef>
            <a:fillRef idx="0">
              <a:schemeClr val="accent1"/>
            </a:fillRef>
            <a:effectRef idx="0">
              <a:schemeClr val="accent1"/>
            </a:effectRef>
            <a:fontRef idx="minor">
              <a:schemeClr val="tx1"/>
            </a:fontRef>
          </p:style>
        </p:cxnSp>
        <p:pic>
          <p:nvPicPr>
            <p:cNvPr id="104" name="Picture 103">
              <a:extLst>
                <a:ext uri="{FF2B5EF4-FFF2-40B4-BE49-F238E27FC236}">
                  <a16:creationId xmlns:a16="http://schemas.microsoft.com/office/drawing/2014/main" id="{6854FC56-BC97-494B-859A-DAB4CF7C2EF1}"/>
                </a:ext>
              </a:extLst>
            </p:cNvPr>
            <p:cNvPicPr>
              <a:picLocks noChangeAspect="1"/>
            </p:cNvPicPr>
            <p:nvPr/>
          </p:nvPicPr>
          <p:blipFill>
            <a:blip r:embed="rId24"/>
            <a:stretch>
              <a:fillRect/>
            </a:stretch>
          </p:blipFill>
          <p:spPr>
            <a:xfrm>
              <a:off x="34643781" y="2074653"/>
              <a:ext cx="793398" cy="396699"/>
            </a:xfrm>
            <a:prstGeom prst="rect">
              <a:avLst/>
            </a:prstGeom>
          </p:spPr>
        </p:pic>
        <p:pic>
          <p:nvPicPr>
            <p:cNvPr id="105" name="Picture 104">
              <a:extLst>
                <a:ext uri="{FF2B5EF4-FFF2-40B4-BE49-F238E27FC236}">
                  <a16:creationId xmlns:a16="http://schemas.microsoft.com/office/drawing/2014/main" id="{36E8FCE2-A5DF-504B-9591-519CE1688596}"/>
                </a:ext>
              </a:extLst>
            </p:cNvPr>
            <p:cNvPicPr>
              <a:picLocks noChangeAspect="1"/>
            </p:cNvPicPr>
            <p:nvPr/>
          </p:nvPicPr>
          <p:blipFill>
            <a:blip r:embed="rId24"/>
            <a:stretch>
              <a:fillRect/>
            </a:stretch>
          </p:blipFill>
          <p:spPr>
            <a:xfrm rot="19775040">
              <a:off x="37771843" y="2490192"/>
              <a:ext cx="793398" cy="396699"/>
            </a:xfrm>
            <a:prstGeom prst="rect">
              <a:avLst/>
            </a:prstGeom>
          </p:spPr>
        </p:pic>
        <p:cxnSp>
          <p:nvCxnSpPr>
            <p:cNvPr id="106" name="Straight Arrow Connector 105">
              <a:extLst>
                <a:ext uri="{FF2B5EF4-FFF2-40B4-BE49-F238E27FC236}">
                  <a16:creationId xmlns:a16="http://schemas.microsoft.com/office/drawing/2014/main" id="{C162D145-C43C-6746-A35F-9F8F8AD69B02}"/>
                </a:ext>
              </a:extLst>
            </p:cNvPr>
            <p:cNvCxnSpPr>
              <a:cxnSpLocks/>
            </p:cNvCxnSpPr>
            <p:nvPr/>
          </p:nvCxnSpPr>
          <p:spPr>
            <a:xfrm flipV="1">
              <a:off x="35003405" y="2475679"/>
              <a:ext cx="0" cy="57131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7" name="TextBox 6">
              <a:extLst>
                <a:ext uri="{FF2B5EF4-FFF2-40B4-BE49-F238E27FC236}">
                  <a16:creationId xmlns:a16="http://schemas.microsoft.com/office/drawing/2014/main" id="{877B0767-4C4B-2746-A5E4-FB38F5CC5B96}"/>
                </a:ext>
              </a:extLst>
            </p:cNvPr>
            <p:cNvSpPr txBox="1"/>
            <p:nvPr/>
          </p:nvSpPr>
          <p:spPr>
            <a:xfrm>
              <a:off x="35136907" y="2583700"/>
              <a:ext cx="1444844" cy="34473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err="1"/>
                <a:t>P_error</a:t>
              </a:r>
              <a:endParaRPr lang="en-US" sz="2000" b="1" dirty="0"/>
            </a:p>
          </p:txBody>
        </p:sp>
        <p:sp>
          <p:nvSpPr>
            <p:cNvPr id="108" name="TextBox 18">
              <a:extLst>
                <a:ext uri="{FF2B5EF4-FFF2-40B4-BE49-F238E27FC236}">
                  <a16:creationId xmlns:a16="http://schemas.microsoft.com/office/drawing/2014/main" id="{DCF1CD4F-0D58-7A42-AE01-0F6EBE5CC227}"/>
                </a:ext>
              </a:extLst>
            </p:cNvPr>
            <p:cNvSpPr txBox="1"/>
            <p:nvPr/>
          </p:nvSpPr>
          <p:spPr>
            <a:xfrm>
              <a:off x="38849960" y="2144285"/>
              <a:ext cx="1101105" cy="41014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err="1"/>
                <a:t>D_error</a:t>
              </a:r>
              <a:endParaRPr lang="en-US" sz="2000" b="1" dirty="0"/>
            </a:p>
          </p:txBody>
        </p:sp>
        <p:sp>
          <p:nvSpPr>
            <p:cNvPr id="109" name="Arc 108">
              <a:extLst>
                <a:ext uri="{FF2B5EF4-FFF2-40B4-BE49-F238E27FC236}">
                  <a16:creationId xmlns:a16="http://schemas.microsoft.com/office/drawing/2014/main" id="{491C09C5-133A-CC47-940A-3D67E912B00C}"/>
                </a:ext>
              </a:extLst>
            </p:cNvPr>
            <p:cNvSpPr/>
            <p:nvPr/>
          </p:nvSpPr>
          <p:spPr>
            <a:xfrm>
              <a:off x="38349816" y="2538982"/>
              <a:ext cx="416562" cy="814867"/>
            </a:xfrm>
            <a:prstGeom prst="arc">
              <a:avLst/>
            </a:prstGeom>
            <a:ln w="762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10" name="Rectangle 109">
              <a:extLst>
                <a:ext uri="{FF2B5EF4-FFF2-40B4-BE49-F238E27FC236}">
                  <a16:creationId xmlns:a16="http://schemas.microsoft.com/office/drawing/2014/main" id="{B9D8E58F-74C4-824F-87FF-EA0B992A8AAC}"/>
                </a:ext>
              </a:extLst>
            </p:cNvPr>
            <p:cNvSpPr/>
            <p:nvPr/>
          </p:nvSpPr>
          <p:spPr>
            <a:xfrm>
              <a:off x="40158146" y="1529078"/>
              <a:ext cx="3269106" cy="2560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1" name="TextBox 20">
              <a:extLst>
                <a:ext uri="{FF2B5EF4-FFF2-40B4-BE49-F238E27FC236}">
                  <a16:creationId xmlns:a16="http://schemas.microsoft.com/office/drawing/2014/main" id="{E921A1AD-0D1F-854A-BEAE-566EB035A900}"/>
                </a:ext>
              </a:extLst>
            </p:cNvPr>
            <p:cNvSpPr txBox="1"/>
            <p:nvPr/>
          </p:nvSpPr>
          <p:spPr>
            <a:xfrm>
              <a:off x="40410100" y="1556481"/>
              <a:ext cx="2765196" cy="34473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dirty="0"/>
                <a:t>Steering Correction</a:t>
              </a:r>
            </a:p>
          </p:txBody>
        </p:sp>
        <p:cxnSp>
          <p:nvCxnSpPr>
            <p:cNvPr id="112" name="Straight Connector 111">
              <a:extLst>
                <a:ext uri="{FF2B5EF4-FFF2-40B4-BE49-F238E27FC236}">
                  <a16:creationId xmlns:a16="http://schemas.microsoft.com/office/drawing/2014/main" id="{270F94D9-3F0C-8140-B19C-7195CFF2DD7E}"/>
                </a:ext>
              </a:extLst>
            </p:cNvPr>
            <p:cNvCxnSpPr/>
            <p:nvPr/>
          </p:nvCxnSpPr>
          <p:spPr>
            <a:xfrm>
              <a:off x="40158145" y="2278105"/>
              <a:ext cx="3269106" cy="0"/>
            </a:xfrm>
            <a:prstGeom prst="line">
              <a:avLst/>
            </a:prstGeom>
            <a:ln w="123825">
              <a:solidFill>
                <a:schemeClr val="tx1"/>
              </a:solidFill>
            </a:ln>
          </p:spPr>
          <p:style>
            <a:lnRef idx="1">
              <a:schemeClr val="accent1"/>
            </a:lnRef>
            <a:fillRef idx="0">
              <a:schemeClr val="accent1"/>
            </a:fillRef>
            <a:effectRef idx="0">
              <a:schemeClr val="accent1"/>
            </a:effectRef>
            <a:fontRef idx="minor">
              <a:schemeClr val="tx1"/>
            </a:fontRef>
          </p:style>
        </p:cxnSp>
        <p:pic>
          <p:nvPicPr>
            <p:cNvPr id="113" name="Picture 112">
              <a:extLst>
                <a:ext uri="{FF2B5EF4-FFF2-40B4-BE49-F238E27FC236}">
                  <a16:creationId xmlns:a16="http://schemas.microsoft.com/office/drawing/2014/main" id="{F9FEBB17-F5F4-DA4D-A250-16B1838D38EF}"/>
                </a:ext>
              </a:extLst>
            </p:cNvPr>
            <p:cNvPicPr>
              <a:picLocks noChangeAspect="1"/>
            </p:cNvPicPr>
            <p:nvPr/>
          </p:nvPicPr>
          <p:blipFill>
            <a:blip r:embed="rId24"/>
            <a:stretch>
              <a:fillRect/>
            </a:stretch>
          </p:blipFill>
          <p:spPr>
            <a:xfrm>
              <a:off x="41142344" y="2508679"/>
              <a:ext cx="793398" cy="396699"/>
            </a:xfrm>
            <a:prstGeom prst="rect">
              <a:avLst/>
            </a:prstGeom>
          </p:spPr>
        </p:pic>
        <p:sp>
          <p:nvSpPr>
            <p:cNvPr id="114" name="Arc 113">
              <a:extLst>
                <a:ext uri="{FF2B5EF4-FFF2-40B4-BE49-F238E27FC236}">
                  <a16:creationId xmlns:a16="http://schemas.microsoft.com/office/drawing/2014/main" id="{65D7E65C-6D09-064A-92BB-ABF9AE822A6A}"/>
                </a:ext>
              </a:extLst>
            </p:cNvPr>
            <p:cNvSpPr/>
            <p:nvPr/>
          </p:nvSpPr>
          <p:spPr>
            <a:xfrm rot="4116132">
              <a:off x="41745207" y="2104036"/>
              <a:ext cx="416562" cy="814868"/>
            </a:xfrm>
            <a:prstGeom prst="arc">
              <a:avLst/>
            </a:prstGeom>
            <a:ln w="762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 name="TextBox 1">
              <a:extLst>
                <a:ext uri="{FF2B5EF4-FFF2-40B4-BE49-F238E27FC236}">
                  <a16:creationId xmlns:a16="http://schemas.microsoft.com/office/drawing/2014/main" id="{719338F9-6C89-46AD-B4CB-C73357CAC841}"/>
                </a:ext>
              </a:extLst>
            </p:cNvPr>
            <p:cNvSpPr txBox="1"/>
            <p:nvPr/>
          </p:nvSpPr>
          <p:spPr>
            <a:xfrm>
              <a:off x="33343025" y="3250200"/>
              <a:ext cx="3273552" cy="830997"/>
            </a:xfrm>
            <a:prstGeom prst="rect">
              <a:avLst/>
            </a:prstGeom>
            <a:noFill/>
          </p:spPr>
          <p:txBody>
            <a:bodyPr wrap="square" rtlCol="0">
              <a:spAutoFit/>
            </a:bodyPr>
            <a:lstStyle/>
            <a:p>
              <a:pPr algn="ctr"/>
              <a:r>
                <a:rPr lang="en-US" sz="2400" dirty="0"/>
                <a:t>How far is the car from the road?</a:t>
              </a:r>
            </a:p>
          </p:txBody>
        </p:sp>
        <p:sp>
          <p:nvSpPr>
            <p:cNvPr id="259" name="TextBox 258">
              <a:extLst>
                <a:ext uri="{FF2B5EF4-FFF2-40B4-BE49-F238E27FC236}">
                  <a16:creationId xmlns:a16="http://schemas.microsoft.com/office/drawing/2014/main" id="{E21CF9FD-FA28-4CC4-BB5D-B839B15180CB}"/>
                </a:ext>
              </a:extLst>
            </p:cNvPr>
            <p:cNvSpPr txBox="1"/>
            <p:nvPr/>
          </p:nvSpPr>
          <p:spPr>
            <a:xfrm>
              <a:off x="36761276" y="3250200"/>
              <a:ext cx="3273552" cy="830997"/>
            </a:xfrm>
            <a:prstGeom prst="rect">
              <a:avLst/>
            </a:prstGeom>
            <a:noFill/>
          </p:spPr>
          <p:txBody>
            <a:bodyPr wrap="square" rtlCol="0">
              <a:spAutoFit/>
            </a:bodyPr>
            <a:lstStyle/>
            <a:p>
              <a:pPr algn="ctr"/>
              <a:r>
                <a:rPr lang="en-US" sz="2400" dirty="0"/>
                <a:t>What is the angle between road and car?</a:t>
              </a:r>
            </a:p>
          </p:txBody>
        </p:sp>
        <p:sp>
          <p:nvSpPr>
            <p:cNvPr id="260" name="TextBox 259">
              <a:extLst>
                <a:ext uri="{FF2B5EF4-FFF2-40B4-BE49-F238E27FC236}">
                  <a16:creationId xmlns:a16="http://schemas.microsoft.com/office/drawing/2014/main" id="{A3A6945E-F641-48B2-BA77-D7D4083E97BB}"/>
                </a:ext>
              </a:extLst>
            </p:cNvPr>
            <p:cNvSpPr txBox="1"/>
            <p:nvPr/>
          </p:nvSpPr>
          <p:spPr>
            <a:xfrm>
              <a:off x="40158145" y="2880868"/>
              <a:ext cx="3273552" cy="1200329"/>
            </a:xfrm>
            <a:prstGeom prst="rect">
              <a:avLst/>
            </a:prstGeom>
            <a:noFill/>
          </p:spPr>
          <p:txBody>
            <a:bodyPr wrap="square" rtlCol="0">
              <a:spAutoFit/>
            </a:bodyPr>
            <a:lstStyle/>
            <a:p>
              <a:pPr algn="ctr"/>
              <a:r>
                <a:rPr lang="en-US" sz="2400" dirty="0"/>
                <a:t>How much steering is needed to get the car onto the road?</a:t>
              </a:r>
            </a:p>
          </p:txBody>
        </p:sp>
      </p:grpSp>
      <p:cxnSp>
        <p:nvCxnSpPr>
          <p:cNvPr id="4" name="Straight Arrow Connector 3">
            <a:extLst>
              <a:ext uri="{FF2B5EF4-FFF2-40B4-BE49-F238E27FC236}">
                <a16:creationId xmlns:a16="http://schemas.microsoft.com/office/drawing/2014/main" id="{71354CD3-F353-4B6F-8EE7-F45CC224E1B7}"/>
              </a:ext>
            </a:extLst>
          </p:cNvPr>
          <p:cNvCxnSpPr>
            <a:cxnSpLocks/>
          </p:cNvCxnSpPr>
          <p:nvPr/>
        </p:nvCxnSpPr>
        <p:spPr>
          <a:xfrm>
            <a:off x="9946979" y="25919234"/>
            <a:ext cx="0" cy="5653851"/>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9AB52632-8286-4D33-B42B-DC9D07323BAB}"/>
              </a:ext>
            </a:extLst>
          </p:cNvPr>
          <p:cNvCxnSpPr>
            <a:cxnSpLocks/>
          </p:cNvCxnSpPr>
          <p:nvPr/>
        </p:nvCxnSpPr>
        <p:spPr>
          <a:xfrm>
            <a:off x="1284075" y="31439938"/>
            <a:ext cx="7583819" cy="52876"/>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1" name="Rectangle 14">
            <a:extLst>
              <a:ext uri="{FF2B5EF4-FFF2-40B4-BE49-F238E27FC236}">
                <a16:creationId xmlns:a16="http://schemas.microsoft.com/office/drawing/2014/main" id="{85C2E597-09C7-4E24-81AB-9054C807617A}"/>
              </a:ext>
            </a:extLst>
          </p:cNvPr>
          <p:cNvSpPr>
            <a:spLocks noChangeArrowheads="1"/>
          </p:cNvSpPr>
          <p:nvPr/>
        </p:nvSpPr>
        <p:spPr bwMode="auto">
          <a:xfrm flipH="1">
            <a:off x="3876893" y="31481282"/>
            <a:ext cx="13285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prstClr val="black"/>
                </a:solidFill>
                <a:effectLst/>
                <a:uLnTx/>
                <a:uFillTx/>
              </a:rPr>
              <a:t>2 meters</a:t>
            </a:r>
          </a:p>
        </p:txBody>
      </p:sp>
      <p:sp>
        <p:nvSpPr>
          <p:cNvPr id="261" name="Rectangle 14">
            <a:extLst>
              <a:ext uri="{FF2B5EF4-FFF2-40B4-BE49-F238E27FC236}">
                <a16:creationId xmlns:a16="http://schemas.microsoft.com/office/drawing/2014/main" id="{C2552A2B-CEDE-485B-A9F8-06FF30E83C6E}"/>
              </a:ext>
            </a:extLst>
          </p:cNvPr>
          <p:cNvSpPr>
            <a:spLocks noChangeArrowheads="1"/>
          </p:cNvSpPr>
          <p:nvPr/>
        </p:nvSpPr>
        <p:spPr bwMode="auto">
          <a:xfrm rot="16200000" flipH="1">
            <a:off x="8981412" y="28377428"/>
            <a:ext cx="13285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prstClr val="black"/>
                </a:solidFill>
                <a:effectLst/>
                <a:uLnTx/>
                <a:uFillTx/>
              </a:rPr>
              <a:t>2 meters</a:t>
            </a:r>
          </a:p>
        </p:txBody>
      </p:sp>
      <p:graphicFrame>
        <p:nvGraphicFramePr>
          <p:cNvPr id="265" name="Chart 264">
            <a:extLst>
              <a:ext uri="{FF2B5EF4-FFF2-40B4-BE49-F238E27FC236}">
                <a16:creationId xmlns:a16="http://schemas.microsoft.com/office/drawing/2014/main" id="{2D9AB131-10BB-49FF-9C82-3EAD01F1ED41}"/>
              </a:ext>
            </a:extLst>
          </p:cNvPr>
          <p:cNvGraphicFramePr>
            <a:graphicFrameLocks noGrp="1"/>
          </p:cNvGraphicFramePr>
          <p:nvPr>
            <p:extLst>
              <p:ext uri="{D42A27DB-BD31-4B8C-83A1-F6EECF244321}">
                <p14:modId xmlns:p14="http://schemas.microsoft.com/office/powerpoint/2010/main" val="3706246577"/>
              </p:ext>
            </p:extLst>
          </p:nvPr>
        </p:nvGraphicFramePr>
        <p:xfrm>
          <a:off x="39006927" y="9326550"/>
          <a:ext cx="4572000" cy="3383280"/>
        </p:xfrm>
        <a:graphic>
          <a:graphicData uri="http://schemas.openxmlformats.org/drawingml/2006/chart">
            <c:chart xmlns:c="http://schemas.openxmlformats.org/drawingml/2006/chart" xmlns:r="http://schemas.openxmlformats.org/officeDocument/2006/relationships" r:id="rId25"/>
          </a:graphicData>
        </a:graphic>
      </p:graphicFrame>
      <p:graphicFrame>
        <p:nvGraphicFramePr>
          <p:cNvPr id="266" name="Chart 265">
            <a:extLst>
              <a:ext uri="{FF2B5EF4-FFF2-40B4-BE49-F238E27FC236}">
                <a16:creationId xmlns:a16="http://schemas.microsoft.com/office/drawing/2014/main" id="{7C346529-94FF-4B5E-AD71-D6BCE349AC49}"/>
              </a:ext>
            </a:extLst>
          </p:cNvPr>
          <p:cNvGraphicFramePr>
            <a:graphicFrameLocks noGrp="1"/>
          </p:cNvGraphicFramePr>
          <p:nvPr>
            <p:extLst>
              <p:ext uri="{D42A27DB-BD31-4B8C-83A1-F6EECF244321}">
                <p14:modId xmlns:p14="http://schemas.microsoft.com/office/powerpoint/2010/main" val="729035054"/>
              </p:ext>
            </p:extLst>
          </p:nvPr>
        </p:nvGraphicFramePr>
        <p:xfrm>
          <a:off x="33829455" y="9292253"/>
          <a:ext cx="4423251" cy="3383280"/>
        </p:xfrm>
        <a:graphic>
          <a:graphicData uri="http://schemas.openxmlformats.org/drawingml/2006/chart">
            <c:chart xmlns:c="http://schemas.openxmlformats.org/drawingml/2006/chart" xmlns:r="http://schemas.openxmlformats.org/officeDocument/2006/relationships" r:id="rId26"/>
          </a:graphicData>
        </a:graphic>
      </p:graphicFrame>
      <p:graphicFrame>
        <p:nvGraphicFramePr>
          <p:cNvPr id="267" name="Chart 266">
            <a:extLst>
              <a:ext uri="{FF2B5EF4-FFF2-40B4-BE49-F238E27FC236}">
                <a16:creationId xmlns:a16="http://schemas.microsoft.com/office/drawing/2014/main" id="{942302F4-0F1A-402E-9D60-51B00F90E935}"/>
              </a:ext>
            </a:extLst>
          </p:cNvPr>
          <p:cNvGraphicFramePr>
            <a:graphicFrameLocks noGrp="1"/>
          </p:cNvGraphicFramePr>
          <p:nvPr>
            <p:extLst>
              <p:ext uri="{D42A27DB-BD31-4B8C-83A1-F6EECF244321}">
                <p14:modId xmlns:p14="http://schemas.microsoft.com/office/powerpoint/2010/main" val="3453482247"/>
              </p:ext>
            </p:extLst>
          </p:nvPr>
        </p:nvGraphicFramePr>
        <p:xfrm>
          <a:off x="38841586" y="5609555"/>
          <a:ext cx="4572000" cy="3383280"/>
        </p:xfrm>
        <a:graphic>
          <a:graphicData uri="http://schemas.openxmlformats.org/drawingml/2006/chart">
            <c:chart xmlns:c="http://schemas.openxmlformats.org/drawingml/2006/chart" xmlns:r="http://schemas.openxmlformats.org/officeDocument/2006/relationships" r:id="rId27"/>
          </a:graphicData>
        </a:graphic>
      </p:graphicFrame>
      <p:sp>
        <p:nvSpPr>
          <p:cNvPr id="268" name="Slide Number Placeholder 3">
            <a:extLst>
              <a:ext uri="{FF2B5EF4-FFF2-40B4-BE49-F238E27FC236}">
                <a16:creationId xmlns:a16="http://schemas.microsoft.com/office/drawing/2014/main" id="{7972F3CF-4817-4779-8126-F6FD769E94C0}"/>
              </a:ext>
            </a:extLst>
          </p:cNvPr>
          <p:cNvSpPr txBox="1">
            <a:spLocks/>
          </p:cNvSpPr>
          <p:nvPr/>
        </p:nvSpPr>
        <p:spPr>
          <a:xfrm rot="16200000">
            <a:off x="36860098" y="6911832"/>
            <a:ext cx="3700955" cy="365760"/>
          </a:xfrm>
          <a:prstGeom prst="rect">
            <a:avLst/>
          </a:prstGeom>
        </p:spPr>
        <p:txBody>
          <a:bodyPr/>
          <a:lstStyle>
            <a:defPPr>
              <a:defRPr lang="en-US"/>
            </a:defPPr>
            <a:lvl1pPr marL="0" algn="l" defTabSz="3756396" rtl="0" eaLnBrk="1" latinLnBrk="0" hangingPunct="1">
              <a:defRPr sz="7400" kern="1200">
                <a:solidFill>
                  <a:schemeClr val="tx1"/>
                </a:solidFill>
                <a:latin typeface="+mn-lt"/>
                <a:ea typeface="+mn-ea"/>
                <a:cs typeface="+mn-cs"/>
              </a:defRPr>
            </a:lvl1pPr>
            <a:lvl2pPr marL="1878198" algn="l" defTabSz="3756396" rtl="0" eaLnBrk="1" latinLnBrk="0" hangingPunct="1">
              <a:defRPr sz="7400" kern="1200">
                <a:solidFill>
                  <a:schemeClr val="tx1"/>
                </a:solidFill>
                <a:latin typeface="+mn-lt"/>
                <a:ea typeface="+mn-ea"/>
                <a:cs typeface="+mn-cs"/>
              </a:defRPr>
            </a:lvl2pPr>
            <a:lvl3pPr marL="3756396" algn="l" defTabSz="3756396" rtl="0" eaLnBrk="1" latinLnBrk="0" hangingPunct="1">
              <a:defRPr sz="7400" kern="1200">
                <a:solidFill>
                  <a:schemeClr val="tx1"/>
                </a:solidFill>
                <a:latin typeface="+mn-lt"/>
                <a:ea typeface="+mn-ea"/>
                <a:cs typeface="+mn-cs"/>
              </a:defRPr>
            </a:lvl3pPr>
            <a:lvl4pPr marL="5634594" algn="l" defTabSz="3756396" rtl="0" eaLnBrk="1" latinLnBrk="0" hangingPunct="1">
              <a:defRPr sz="7400" kern="1200">
                <a:solidFill>
                  <a:schemeClr val="tx1"/>
                </a:solidFill>
                <a:latin typeface="+mn-lt"/>
                <a:ea typeface="+mn-ea"/>
                <a:cs typeface="+mn-cs"/>
              </a:defRPr>
            </a:lvl4pPr>
            <a:lvl5pPr marL="7512797" algn="l" defTabSz="3756396" rtl="0" eaLnBrk="1" latinLnBrk="0" hangingPunct="1">
              <a:defRPr sz="7400" kern="1200">
                <a:solidFill>
                  <a:schemeClr val="tx1"/>
                </a:solidFill>
                <a:latin typeface="+mn-lt"/>
                <a:ea typeface="+mn-ea"/>
                <a:cs typeface="+mn-cs"/>
              </a:defRPr>
            </a:lvl5pPr>
            <a:lvl6pPr marL="9390995" algn="l" defTabSz="3756396" rtl="0" eaLnBrk="1" latinLnBrk="0" hangingPunct="1">
              <a:defRPr sz="7400" kern="1200">
                <a:solidFill>
                  <a:schemeClr val="tx1"/>
                </a:solidFill>
                <a:latin typeface="+mn-lt"/>
                <a:ea typeface="+mn-ea"/>
                <a:cs typeface="+mn-cs"/>
              </a:defRPr>
            </a:lvl6pPr>
            <a:lvl7pPr marL="11269197" algn="l" defTabSz="3756396" rtl="0" eaLnBrk="1" latinLnBrk="0" hangingPunct="1">
              <a:defRPr sz="7400" kern="1200">
                <a:solidFill>
                  <a:schemeClr val="tx1"/>
                </a:solidFill>
                <a:latin typeface="+mn-lt"/>
                <a:ea typeface="+mn-ea"/>
                <a:cs typeface="+mn-cs"/>
              </a:defRPr>
            </a:lvl7pPr>
            <a:lvl8pPr marL="13147394" algn="l" defTabSz="3756396" rtl="0" eaLnBrk="1" latinLnBrk="0" hangingPunct="1">
              <a:defRPr sz="7400" kern="1200">
                <a:solidFill>
                  <a:schemeClr val="tx1"/>
                </a:solidFill>
                <a:latin typeface="+mn-lt"/>
                <a:ea typeface="+mn-ea"/>
                <a:cs typeface="+mn-cs"/>
              </a:defRPr>
            </a:lvl8pPr>
            <a:lvl9pPr marL="15025593" algn="l" defTabSz="3756396" rtl="0" eaLnBrk="1" latinLnBrk="0" hangingPunct="1">
              <a:defRPr sz="7400" kern="1200">
                <a:solidFill>
                  <a:schemeClr val="tx1"/>
                </a:solidFill>
                <a:latin typeface="+mn-lt"/>
                <a:ea typeface="+mn-ea"/>
                <a:cs typeface="+mn-cs"/>
              </a:defRPr>
            </a:lvl9pPr>
          </a:lstStyle>
          <a:p>
            <a:r>
              <a:rPr lang="en-US" sz="2400" dirty="0"/>
              <a:t>Position Error (scaled units)</a:t>
            </a:r>
          </a:p>
        </p:txBody>
      </p:sp>
      <p:sp>
        <p:nvSpPr>
          <p:cNvPr id="269" name="Slide Number Placeholder 3">
            <a:extLst>
              <a:ext uri="{FF2B5EF4-FFF2-40B4-BE49-F238E27FC236}">
                <a16:creationId xmlns:a16="http://schemas.microsoft.com/office/drawing/2014/main" id="{F0AD7B87-9E2B-495A-BAAD-3E8D0929AACB}"/>
              </a:ext>
            </a:extLst>
          </p:cNvPr>
          <p:cNvSpPr txBox="1">
            <a:spLocks/>
          </p:cNvSpPr>
          <p:nvPr/>
        </p:nvSpPr>
        <p:spPr>
          <a:xfrm rot="16200000">
            <a:off x="31701254" y="10727713"/>
            <a:ext cx="3700955" cy="365760"/>
          </a:xfrm>
          <a:prstGeom prst="rect">
            <a:avLst/>
          </a:prstGeom>
        </p:spPr>
        <p:txBody>
          <a:bodyPr/>
          <a:lstStyle>
            <a:defPPr>
              <a:defRPr lang="en-US"/>
            </a:defPPr>
            <a:lvl1pPr marL="0" algn="l" defTabSz="3756396" rtl="0" eaLnBrk="1" latinLnBrk="0" hangingPunct="1">
              <a:defRPr sz="7400" kern="1200">
                <a:solidFill>
                  <a:schemeClr val="tx1"/>
                </a:solidFill>
                <a:latin typeface="+mn-lt"/>
                <a:ea typeface="+mn-ea"/>
                <a:cs typeface="+mn-cs"/>
              </a:defRPr>
            </a:lvl1pPr>
            <a:lvl2pPr marL="1878198" algn="l" defTabSz="3756396" rtl="0" eaLnBrk="1" latinLnBrk="0" hangingPunct="1">
              <a:defRPr sz="7400" kern="1200">
                <a:solidFill>
                  <a:schemeClr val="tx1"/>
                </a:solidFill>
                <a:latin typeface="+mn-lt"/>
                <a:ea typeface="+mn-ea"/>
                <a:cs typeface="+mn-cs"/>
              </a:defRPr>
            </a:lvl2pPr>
            <a:lvl3pPr marL="3756396" algn="l" defTabSz="3756396" rtl="0" eaLnBrk="1" latinLnBrk="0" hangingPunct="1">
              <a:defRPr sz="7400" kern="1200">
                <a:solidFill>
                  <a:schemeClr val="tx1"/>
                </a:solidFill>
                <a:latin typeface="+mn-lt"/>
                <a:ea typeface="+mn-ea"/>
                <a:cs typeface="+mn-cs"/>
              </a:defRPr>
            </a:lvl3pPr>
            <a:lvl4pPr marL="5634594" algn="l" defTabSz="3756396" rtl="0" eaLnBrk="1" latinLnBrk="0" hangingPunct="1">
              <a:defRPr sz="7400" kern="1200">
                <a:solidFill>
                  <a:schemeClr val="tx1"/>
                </a:solidFill>
                <a:latin typeface="+mn-lt"/>
                <a:ea typeface="+mn-ea"/>
                <a:cs typeface="+mn-cs"/>
              </a:defRPr>
            </a:lvl4pPr>
            <a:lvl5pPr marL="7512797" algn="l" defTabSz="3756396" rtl="0" eaLnBrk="1" latinLnBrk="0" hangingPunct="1">
              <a:defRPr sz="7400" kern="1200">
                <a:solidFill>
                  <a:schemeClr val="tx1"/>
                </a:solidFill>
                <a:latin typeface="+mn-lt"/>
                <a:ea typeface="+mn-ea"/>
                <a:cs typeface="+mn-cs"/>
              </a:defRPr>
            </a:lvl5pPr>
            <a:lvl6pPr marL="9390995" algn="l" defTabSz="3756396" rtl="0" eaLnBrk="1" latinLnBrk="0" hangingPunct="1">
              <a:defRPr sz="7400" kern="1200">
                <a:solidFill>
                  <a:schemeClr val="tx1"/>
                </a:solidFill>
                <a:latin typeface="+mn-lt"/>
                <a:ea typeface="+mn-ea"/>
                <a:cs typeface="+mn-cs"/>
              </a:defRPr>
            </a:lvl6pPr>
            <a:lvl7pPr marL="11269197" algn="l" defTabSz="3756396" rtl="0" eaLnBrk="1" latinLnBrk="0" hangingPunct="1">
              <a:defRPr sz="7400" kern="1200">
                <a:solidFill>
                  <a:schemeClr val="tx1"/>
                </a:solidFill>
                <a:latin typeface="+mn-lt"/>
                <a:ea typeface="+mn-ea"/>
                <a:cs typeface="+mn-cs"/>
              </a:defRPr>
            </a:lvl7pPr>
            <a:lvl8pPr marL="13147394" algn="l" defTabSz="3756396" rtl="0" eaLnBrk="1" latinLnBrk="0" hangingPunct="1">
              <a:defRPr sz="7400" kern="1200">
                <a:solidFill>
                  <a:schemeClr val="tx1"/>
                </a:solidFill>
                <a:latin typeface="+mn-lt"/>
                <a:ea typeface="+mn-ea"/>
                <a:cs typeface="+mn-cs"/>
              </a:defRPr>
            </a:lvl8pPr>
            <a:lvl9pPr marL="15025593" algn="l" defTabSz="3756396" rtl="0" eaLnBrk="1" latinLnBrk="0" hangingPunct="1">
              <a:defRPr sz="7400" kern="1200">
                <a:solidFill>
                  <a:schemeClr val="tx1"/>
                </a:solidFill>
                <a:latin typeface="+mn-lt"/>
                <a:ea typeface="+mn-ea"/>
                <a:cs typeface="+mn-cs"/>
              </a:defRPr>
            </a:lvl9pPr>
          </a:lstStyle>
          <a:p>
            <a:r>
              <a:rPr lang="en-US" sz="2400" dirty="0"/>
              <a:t>Position Error (scaled units)</a:t>
            </a:r>
          </a:p>
        </p:txBody>
      </p:sp>
      <p:sp>
        <p:nvSpPr>
          <p:cNvPr id="270" name="TextBox 269">
            <a:extLst>
              <a:ext uri="{FF2B5EF4-FFF2-40B4-BE49-F238E27FC236}">
                <a16:creationId xmlns:a16="http://schemas.microsoft.com/office/drawing/2014/main" id="{24BFEF50-8AE8-4E6B-BBE7-C38CC9FED800}"/>
              </a:ext>
            </a:extLst>
          </p:cNvPr>
          <p:cNvSpPr txBox="1"/>
          <p:nvPr/>
        </p:nvSpPr>
        <p:spPr>
          <a:xfrm>
            <a:off x="33368852" y="5433395"/>
            <a:ext cx="5069080" cy="3464143"/>
          </a:xfrm>
          <a:prstGeom prst="rect">
            <a:avLst/>
          </a:prstGeom>
          <a:noFill/>
          <a:ln>
            <a:solidFill>
              <a:schemeClr val="tx1"/>
            </a:solidFill>
          </a:ln>
        </p:spPr>
        <p:txBody>
          <a:bodyPr wrap="square" rtlCol="0">
            <a:spAutoFit/>
          </a:bodyPr>
          <a:lstStyle/>
          <a:p>
            <a:r>
              <a:rPr lang="en-US" sz="2400" b="1" u="sng" dirty="0"/>
              <a:t>PID TUNING: </a:t>
            </a:r>
          </a:p>
          <a:p>
            <a:r>
              <a:rPr lang="en-US" sz="2400" dirty="0"/>
              <a:t>I use the Ziegler-Nichols method for tuning. With, K</a:t>
            </a:r>
            <a:r>
              <a:rPr lang="en-US" sz="2400" baseline="-25000" dirty="0"/>
              <a:t>i</a:t>
            </a:r>
            <a:r>
              <a:rPr lang="en-US" sz="2400" dirty="0"/>
              <a:t>, and </a:t>
            </a:r>
            <a:r>
              <a:rPr lang="en-US" sz="2400" dirty="0" err="1"/>
              <a:t>K</a:t>
            </a:r>
            <a:r>
              <a:rPr lang="en-US" sz="2400" baseline="-25000" dirty="0" err="1"/>
              <a:t>d</a:t>
            </a:r>
            <a:r>
              <a:rPr lang="en-US" sz="2400" dirty="0"/>
              <a:t> set to 0, I adjust </a:t>
            </a:r>
            <a:r>
              <a:rPr lang="en-US" sz="2400" dirty="0" err="1"/>
              <a:t>K</a:t>
            </a:r>
            <a:r>
              <a:rPr lang="en-US" sz="2400" baseline="-25000" dirty="0" err="1"/>
              <a:t>p</a:t>
            </a:r>
            <a:r>
              <a:rPr lang="en-US" sz="2400" dirty="0"/>
              <a:t> and record driving quality (graph on right). </a:t>
            </a:r>
            <a:r>
              <a:rPr lang="en-US" sz="2400" dirty="0" err="1"/>
              <a:t>K</a:t>
            </a:r>
            <a:r>
              <a:rPr lang="en-US" sz="2400" baseline="-25000" dirty="0" err="1"/>
              <a:t>p</a:t>
            </a:r>
            <a:r>
              <a:rPr lang="en-US" sz="2400" dirty="0"/>
              <a:t> is set to 1.5 since it provides close to minimum error and stable performance. K</a:t>
            </a:r>
            <a:r>
              <a:rPr lang="en-US" sz="2400" baseline="-25000" dirty="0"/>
              <a:t>i</a:t>
            </a:r>
            <a:r>
              <a:rPr lang="en-US" sz="2400" dirty="0"/>
              <a:t> is tuned similarly with </a:t>
            </a:r>
            <a:r>
              <a:rPr lang="en-US" sz="2400" dirty="0" err="1"/>
              <a:t>K</a:t>
            </a:r>
            <a:r>
              <a:rPr lang="en-US" sz="2400" baseline="-25000" dirty="0" err="1"/>
              <a:t>p</a:t>
            </a:r>
            <a:r>
              <a:rPr lang="en-US" sz="2400" dirty="0"/>
              <a:t>=1.5 and </a:t>
            </a:r>
            <a:r>
              <a:rPr lang="en-US" sz="2400" dirty="0" err="1"/>
              <a:t>K</a:t>
            </a:r>
            <a:r>
              <a:rPr lang="en-US" sz="2400" baseline="-25000" dirty="0" err="1"/>
              <a:t>d</a:t>
            </a:r>
            <a:r>
              <a:rPr lang="en-US" sz="2400" dirty="0"/>
              <a:t> is tuned last. Each sensor is tuned independently. </a:t>
            </a:r>
          </a:p>
        </p:txBody>
      </p:sp>
      <p:graphicFrame>
        <p:nvGraphicFramePr>
          <p:cNvPr id="272" name="Chart 271">
            <a:extLst>
              <a:ext uri="{FF2B5EF4-FFF2-40B4-BE49-F238E27FC236}">
                <a16:creationId xmlns:a16="http://schemas.microsoft.com/office/drawing/2014/main" id="{3E1AEB17-2BF2-493B-BF35-4A97E13792B7}"/>
              </a:ext>
            </a:extLst>
          </p:cNvPr>
          <p:cNvGraphicFramePr>
            <a:graphicFrameLocks noGrp="1"/>
          </p:cNvGraphicFramePr>
          <p:nvPr>
            <p:extLst>
              <p:ext uri="{D42A27DB-BD31-4B8C-83A1-F6EECF244321}">
                <p14:modId xmlns:p14="http://schemas.microsoft.com/office/powerpoint/2010/main" val="3491200959"/>
              </p:ext>
            </p:extLst>
          </p:nvPr>
        </p:nvGraphicFramePr>
        <p:xfrm>
          <a:off x="33343025" y="14621133"/>
          <a:ext cx="5744003" cy="4572000"/>
        </p:xfrm>
        <a:graphic>
          <a:graphicData uri="http://schemas.openxmlformats.org/drawingml/2006/chart">
            <c:chart xmlns:c="http://schemas.openxmlformats.org/drawingml/2006/chart" xmlns:r="http://schemas.openxmlformats.org/officeDocument/2006/relationships" r:id="rId28"/>
          </a:graphicData>
        </a:graphic>
      </p:graphicFrame>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6ACAFACF-9594-4A95-8849-61018F442C9E}"/>
                  </a:ext>
                </a:extLst>
              </p:cNvPr>
              <p:cNvSpPr txBox="1"/>
              <p:nvPr/>
            </p:nvSpPr>
            <p:spPr>
              <a:xfrm>
                <a:off x="11619031" y="15933944"/>
                <a:ext cx="7160229" cy="963534"/>
              </a:xfrm>
              <a:prstGeom prst="rect">
                <a:avLst/>
              </a:prstGeom>
              <a:noFill/>
              <a:ln>
                <a:solidFill>
                  <a:schemeClr val="tx1"/>
                </a:solidFill>
              </a:ln>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𝐶</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𝑐</m:t>
                              </m:r>
                            </m:sub>
                          </m:sSub>
                        </m:e>
                      </m:d>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𝐾</m:t>
                          </m:r>
                        </m:e>
                        <m:sub>
                          <m:r>
                            <a:rPr lang="en-US" sz="2800" b="0" i="1" smtClean="0">
                              <a:latin typeface="Cambria Math" panose="02040503050406030204" pitchFamily="18" charset="0"/>
                            </a:rPr>
                            <m:t>𝑝</m:t>
                          </m:r>
                        </m:sub>
                      </m:sSub>
                      <m:r>
                        <a:rPr lang="en-US" sz="2800" b="0" i="1" smtClean="0">
                          <a:latin typeface="Cambria Math" panose="02040503050406030204" pitchFamily="18" charset="0"/>
                          <a:ea typeface="Cambria Math" panose="02040503050406030204" pitchFamily="18" charset="0"/>
                        </a:rPr>
                        <m:t>𝑥</m:t>
                      </m:r>
                      <m:d>
                        <m:dPr>
                          <m:ctrlPr>
                            <a:rPr lang="en-US" sz="2800" b="0" i="1" smtClean="0">
                              <a:latin typeface="Cambria Math" panose="02040503050406030204" pitchFamily="18" charset="0"/>
                              <a:ea typeface="Cambria Math" panose="02040503050406030204" pitchFamily="18" charset="0"/>
                            </a:rPr>
                          </m:ctrlPr>
                        </m:dPr>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𝑡</m:t>
                              </m:r>
                            </m:e>
                            <m:sub>
                              <m:r>
                                <a:rPr lang="en-US" sz="2800" b="0" i="1" smtClean="0">
                                  <a:latin typeface="Cambria Math" panose="02040503050406030204" pitchFamily="18" charset="0"/>
                                  <a:ea typeface="Cambria Math" panose="02040503050406030204" pitchFamily="18" charset="0"/>
                                </a:rPr>
                                <m:t>𝑐</m:t>
                              </m:r>
                            </m:sub>
                          </m:sSub>
                        </m:e>
                      </m:d>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𝐾</m:t>
                          </m:r>
                        </m:e>
                        <m:sub>
                          <m:r>
                            <a:rPr lang="en-US" sz="2800" b="0" i="1" smtClean="0">
                              <a:latin typeface="Cambria Math" panose="02040503050406030204" pitchFamily="18" charset="0"/>
                              <a:ea typeface="Cambria Math" panose="02040503050406030204" pitchFamily="18" charset="0"/>
                            </a:rPr>
                            <m:t>𝑖</m:t>
                          </m:r>
                        </m:sub>
                      </m:sSub>
                      <m:nary>
                        <m:naryPr>
                          <m:ctrlPr>
                            <a:rPr lang="en-US" sz="2800" i="1">
                              <a:latin typeface="Cambria Math" panose="02040503050406030204" pitchFamily="18" charset="0"/>
                              <a:ea typeface="Cambria Math" panose="02040503050406030204" pitchFamily="18" charset="0"/>
                            </a:rPr>
                          </m:ctrlPr>
                        </m:naryPr>
                        <m:sub>
                          <m:r>
                            <m:rPr>
                              <m:brk m:alnAt="23"/>
                            </m:rPr>
                            <a:rPr lang="en-US" sz="2800" i="1">
                              <a:latin typeface="Cambria Math" panose="02040503050406030204" pitchFamily="18" charset="0"/>
                              <a:ea typeface="Cambria Math" panose="02040503050406030204" pitchFamily="18" charset="0"/>
                            </a:rPr>
                            <m:t>0</m:t>
                          </m:r>
                        </m:sub>
                        <m:sup>
                          <m:r>
                            <a:rPr lang="en-US" sz="2800" i="1">
                              <a:latin typeface="Cambria Math" panose="02040503050406030204" pitchFamily="18" charset="0"/>
                              <a:ea typeface="Cambria Math" panose="02040503050406030204" pitchFamily="18" charset="0"/>
                            </a:rPr>
                            <m:t>𝑡</m:t>
                          </m:r>
                        </m:sup>
                        <m:e>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0.9</m:t>
                              </m:r>
                            </m:e>
                            <m:sup>
                              <m:r>
                                <a:rPr lang="en-US" sz="2800" b="0" i="1" smtClean="0">
                                  <a:latin typeface="Cambria Math" panose="02040503050406030204" pitchFamily="18" charset="0"/>
                                  <a:ea typeface="Cambria Math" panose="02040503050406030204" pitchFamily="18" charset="0"/>
                                </a:rPr>
                                <m:t>𝑡</m:t>
                              </m:r>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𝑡</m:t>
                                  </m:r>
                                </m:e>
                                <m:sub>
                                  <m:r>
                                    <a:rPr lang="en-US" sz="2800" b="0" i="1" smtClean="0">
                                      <a:latin typeface="Cambria Math" panose="02040503050406030204" pitchFamily="18" charset="0"/>
                                      <a:ea typeface="Cambria Math" panose="02040503050406030204" pitchFamily="18" charset="0"/>
                                    </a:rPr>
                                    <m:t>𝑐</m:t>
                                  </m:r>
                                </m:sub>
                              </m:sSub>
                            </m:sup>
                          </m:sSup>
                          <m:r>
                            <a:rPr lang="en-US" sz="2800" i="1">
                              <a:latin typeface="Cambria Math" panose="02040503050406030204" pitchFamily="18" charset="0"/>
                              <a:ea typeface="Cambria Math" panose="02040503050406030204" pitchFamily="18" charset="0"/>
                            </a:rPr>
                            <m:t>𝑥</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𝑡</m:t>
                              </m:r>
                            </m:e>
                          </m:d>
                          <m:r>
                            <a:rPr lang="en-US" sz="2800" i="1">
                              <a:latin typeface="Cambria Math" panose="02040503050406030204" pitchFamily="18" charset="0"/>
                              <a:ea typeface="Cambria Math" panose="02040503050406030204" pitchFamily="18" charset="0"/>
                            </a:rPr>
                            <m:t>𝑑𝑡</m:t>
                          </m:r>
                        </m:e>
                      </m:nary>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𝐾</m:t>
                          </m:r>
                        </m:e>
                        <m:sub>
                          <m:r>
                            <a:rPr lang="en-US" sz="2800" b="0" i="1" smtClean="0">
                              <a:latin typeface="Cambria Math" panose="02040503050406030204" pitchFamily="18" charset="0"/>
                              <a:ea typeface="Cambria Math" panose="02040503050406030204" pitchFamily="18" charset="0"/>
                            </a:rPr>
                            <m:t>𝑑</m:t>
                          </m:r>
                        </m:sub>
                      </m:sSub>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𝑑𝑥</m:t>
                          </m:r>
                        </m:num>
                        <m:den>
                          <m:r>
                            <a:rPr lang="en-US" sz="2800" b="0" i="1" smtClean="0">
                              <a:latin typeface="Cambria Math" panose="02040503050406030204" pitchFamily="18" charset="0"/>
                              <a:ea typeface="Cambria Math" panose="02040503050406030204" pitchFamily="18" charset="0"/>
                            </a:rPr>
                            <m:t>𝑑𝑡</m:t>
                          </m:r>
                        </m:den>
                      </m:f>
                    </m:oMath>
                  </m:oMathPara>
                </a14:m>
                <a:endParaRPr lang="en-US" sz="2800" dirty="0"/>
              </a:p>
            </p:txBody>
          </p:sp>
        </mc:Choice>
        <mc:Fallback>
          <p:sp>
            <p:nvSpPr>
              <p:cNvPr id="28" name="TextBox 27">
                <a:extLst>
                  <a:ext uri="{FF2B5EF4-FFF2-40B4-BE49-F238E27FC236}">
                    <a16:creationId xmlns:a16="http://schemas.microsoft.com/office/drawing/2014/main" id="{6ACAFACF-9594-4A95-8849-61018F442C9E}"/>
                  </a:ext>
                </a:extLst>
              </p:cNvPr>
              <p:cNvSpPr txBox="1">
                <a:spLocks noRot="1" noChangeAspect="1" noMove="1" noResize="1" noEditPoints="1" noAdjustHandles="1" noChangeArrowheads="1" noChangeShapeType="1" noTextEdit="1"/>
              </p:cNvSpPr>
              <p:nvPr/>
            </p:nvSpPr>
            <p:spPr>
              <a:xfrm>
                <a:off x="11619031" y="15933944"/>
                <a:ext cx="7160229" cy="963534"/>
              </a:xfrm>
              <a:prstGeom prst="rect">
                <a:avLst/>
              </a:prstGeom>
              <a:blipFill>
                <a:blip r:embed="rId29"/>
                <a:stretch>
                  <a:fillRect/>
                </a:stretch>
              </a:blipFill>
              <a:ln>
                <a:solidFill>
                  <a:schemeClr val="tx1"/>
                </a:solidFill>
              </a:ln>
            </p:spPr>
            <p:txBody>
              <a:bodyPr/>
              <a:lstStyle/>
              <a:p>
                <a:r>
                  <a:rPr lang="en-US">
                    <a:noFill/>
                  </a:rPr>
                  <a:t> </a:t>
                </a:r>
              </a:p>
            </p:txBody>
          </p:sp>
        </mc:Fallback>
      </mc:AlternateContent>
      <p:sp>
        <p:nvSpPr>
          <p:cNvPr id="29" name="Rectangle 28">
            <a:extLst>
              <a:ext uri="{FF2B5EF4-FFF2-40B4-BE49-F238E27FC236}">
                <a16:creationId xmlns:a16="http://schemas.microsoft.com/office/drawing/2014/main" id="{B128D810-3639-45EB-A16A-AF49C2843086}"/>
              </a:ext>
            </a:extLst>
          </p:cNvPr>
          <p:cNvSpPr/>
          <p:nvPr/>
        </p:nvSpPr>
        <p:spPr>
          <a:xfrm>
            <a:off x="33368852" y="5433395"/>
            <a:ext cx="10058400" cy="72947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74" name="Chart 273">
            <a:extLst>
              <a:ext uri="{FF2B5EF4-FFF2-40B4-BE49-F238E27FC236}">
                <a16:creationId xmlns:a16="http://schemas.microsoft.com/office/drawing/2014/main" id="{C82EF08D-5B4F-4DF9-BA4B-E408EA84752C}"/>
              </a:ext>
            </a:extLst>
          </p:cNvPr>
          <p:cNvGraphicFramePr>
            <a:graphicFrameLocks noGrp="1"/>
          </p:cNvGraphicFramePr>
          <p:nvPr>
            <p:extLst>
              <p:ext uri="{D42A27DB-BD31-4B8C-83A1-F6EECF244321}">
                <p14:modId xmlns:p14="http://schemas.microsoft.com/office/powerpoint/2010/main" val="789772894"/>
              </p:ext>
            </p:extLst>
          </p:nvPr>
        </p:nvGraphicFramePr>
        <p:xfrm>
          <a:off x="33368852" y="20721561"/>
          <a:ext cx="10058400" cy="5029200"/>
        </p:xfrm>
        <a:graphic>
          <a:graphicData uri="http://schemas.openxmlformats.org/drawingml/2006/chart">
            <c:chart xmlns:c="http://schemas.openxmlformats.org/drawingml/2006/chart" xmlns:r="http://schemas.openxmlformats.org/officeDocument/2006/relationships" r:id="rId30"/>
          </a:graphicData>
        </a:graphic>
      </p:graphicFrame>
      <p:graphicFrame>
        <p:nvGraphicFramePr>
          <p:cNvPr id="275" name="Chart 274">
            <a:extLst>
              <a:ext uri="{FF2B5EF4-FFF2-40B4-BE49-F238E27FC236}">
                <a16:creationId xmlns:a16="http://schemas.microsoft.com/office/drawing/2014/main" id="{FB8819DF-F53E-4F46-9495-38D49FCEB03E}"/>
              </a:ext>
            </a:extLst>
          </p:cNvPr>
          <p:cNvGraphicFramePr>
            <a:graphicFrameLocks noGrp="1"/>
          </p:cNvGraphicFramePr>
          <p:nvPr>
            <p:extLst>
              <p:ext uri="{D42A27DB-BD31-4B8C-83A1-F6EECF244321}">
                <p14:modId xmlns:p14="http://schemas.microsoft.com/office/powerpoint/2010/main" val="2320889061"/>
              </p:ext>
            </p:extLst>
          </p:nvPr>
        </p:nvGraphicFramePr>
        <p:xfrm>
          <a:off x="33887074" y="25861432"/>
          <a:ext cx="5075358" cy="5331146"/>
        </p:xfrm>
        <a:graphic>
          <a:graphicData uri="http://schemas.openxmlformats.org/drawingml/2006/chart">
            <c:chart xmlns:c="http://schemas.openxmlformats.org/drawingml/2006/chart" xmlns:r="http://schemas.openxmlformats.org/officeDocument/2006/relationships" r:id="rId31"/>
          </a:graphicData>
        </a:graphic>
      </p:graphicFrame>
      <p:sp>
        <p:nvSpPr>
          <p:cNvPr id="276" name="Content Placeholder 2">
            <a:extLst>
              <a:ext uri="{FF2B5EF4-FFF2-40B4-BE49-F238E27FC236}">
                <a16:creationId xmlns:a16="http://schemas.microsoft.com/office/drawing/2014/main" id="{233D8852-E2E7-4C75-90D8-E2E62DBEA141}"/>
              </a:ext>
            </a:extLst>
          </p:cNvPr>
          <p:cNvSpPr txBox="1">
            <a:spLocks/>
          </p:cNvSpPr>
          <p:nvPr/>
        </p:nvSpPr>
        <p:spPr>
          <a:xfrm>
            <a:off x="11249974" y="525086"/>
            <a:ext cx="21232710" cy="74629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normAutofit fontScale="47500" lnSpcReduction="20000"/>
          </a:bodyPr>
          <a:lstStyle>
            <a:defPPr>
              <a:defRPr kern="1200" smtId="4294967295"/>
            </a:defPPr>
            <a:lvl1pPr marL="1410405" indent="-1410405" algn="l" defTabSz="3761086" rtl="0" eaLnBrk="1" latinLnBrk="0" hangingPunct="1">
              <a:spcBef>
                <a:spcPct val="20000"/>
              </a:spcBef>
              <a:buFont typeface="Arial" pitchFamily="34" charset="0"/>
              <a:buChar char="•"/>
              <a:defRPr sz="13200" kern="1200">
                <a:solidFill>
                  <a:schemeClr val="tx1"/>
                </a:solidFill>
                <a:latin typeface="+mn-lt"/>
                <a:ea typeface="+mn-ea"/>
                <a:cs typeface="+mn-cs"/>
              </a:defRPr>
            </a:lvl1pPr>
            <a:lvl2pPr marL="3055884" indent="-1175341" algn="l" defTabSz="3761086" rtl="0" eaLnBrk="1" latinLnBrk="0" hangingPunct="1">
              <a:spcBef>
                <a:spcPct val="20000"/>
              </a:spcBef>
              <a:buFont typeface="Arial" pitchFamily="34" charset="0"/>
              <a:buChar char="–"/>
              <a:defRPr sz="11500" kern="1200">
                <a:solidFill>
                  <a:schemeClr val="tx1"/>
                </a:solidFill>
                <a:latin typeface="+mn-lt"/>
                <a:ea typeface="+mn-ea"/>
                <a:cs typeface="+mn-cs"/>
              </a:defRPr>
            </a:lvl2pPr>
            <a:lvl3pPr marL="4701358" indent="-940272" algn="l" defTabSz="3761086"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190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4pPr>
            <a:lvl5pPr marL="846244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marL="0" indent="0" algn="ctr">
              <a:spcBef>
                <a:spcPct val="0"/>
              </a:spcBef>
              <a:buNone/>
              <a:defRPr/>
            </a:pPr>
            <a:r>
              <a:rPr lang="en-US" sz="9600" b="1" dirty="0">
                <a:solidFill>
                  <a:schemeClr val="bg1"/>
                </a:solidFill>
              </a:rPr>
              <a:t>AUTONOMOUS DRIVING SOFTWARE</a:t>
            </a:r>
            <a:endParaRPr lang="en-US" dirty="0">
              <a:solidFill>
                <a:schemeClr val="bg1"/>
              </a:solidFill>
            </a:endParaRPr>
          </a:p>
        </p:txBody>
      </p:sp>
    </p:spTree>
    <p:extLst>
      <p:ext uri="{BB962C8B-B14F-4D97-AF65-F5344CB8AC3E}">
        <p14:creationId xmlns:p14="http://schemas.microsoft.com/office/powerpoint/2010/main" val="40388710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1.7601 Service Pack 1"/>
  <p:tag name="AS_RELEASE_DATE" val="2015.10.08"/>
  <p:tag name="AS_TITLE" val="Aspose.Slides for .NET 4.0"/>
  <p:tag name="AS_VERSION" val="15.8.1.0"/>
</p:tagLst>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18513</TotalTime>
  <Words>1668</Words>
  <Application>Microsoft Office PowerPoint</Application>
  <PresentationFormat>Custom</PresentationFormat>
  <Paragraphs>161</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Cambria Math</vt:lpstr>
      <vt:lpstr>Office Theme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Sample research poster</dc:title>
  <dc:subject>Free Poster Presentation Example</dc:subject>
  <dc:creator>Graphicsland/MakeSigns.com</dc:creator>
  <cp:keywords>scientific, research, template, custom, poster, presentation, symposium, printing, powerpoint, create, design, example, sample, download</cp:keywords>
  <dc:description>Download our scientific poster templates at no cost to you and get one step closer to making a great research poster.</dc:description>
  <cp:lastModifiedBy>Sanjay Seshan</cp:lastModifiedBy>
  <cp:revision>426</cp:revision>
  <cp:lastPrinted>2019-03-26T12:27:40Z</cp:lastPrinted>
  <dcterms:modified xsi:type="dcterms:W3CDTF">2019-04-22T01:06:30Z</dcterms:modified>
  <cp:category>scientific poster powerpoint</cp:category>
</cp:coreProperties>
</file>